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sldIdLst>
    <p:sldId id="258" r:id="rId2"/>
    <p:sldId id="261" r:id="rId3"/>
    <p:sldId id="262" r:id="rId4"/>
    <p:sldId id="263" r:id="rId5"/>
    <p:sldId id="264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smtClean="0"/>
            </a:lvl1pPr>
          </a:lstStyle>
          <a:p>
            <a:pPr>
              <a:defRPr/>
            </a:pPr>
            <a:fld id="{AD326256-EB5C-4F14-A447-13054A026CF5}" type="datetimeFigureOut">
              <a:rPr lang="en-US"/>
              <a:pPr>
                <a:defRPr/>
              </a:pPr>
              <a:t>5/23/2011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1380D2B-C5DC-4BF8-B683-B3B703347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182049-CCCE-4F0F-BD15-B0B048E00B3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TMDLs used to look like (Liberty</a:t>
            </a:r>
            <a:r>
              <a:rPr lang="en-US" baseline="0" dirty="0" smtClean="0"/>
              <a:t> Lake and Spokane)</a:t>
            </a:r>
            <a:endParaRPr lang="en-US" dirty="0" smtClean="0"/>
          </a:p>
          <a:p>
            <a:r>
              <a:rPr lang="en-US" dirty="0" smtClean="0"/>
              <a:t>“attorney</a:t>
            </a:r>
            <a:r>
              <a:rPr lang="en-US" baseline="0" dirty="0" smtClean="0"/>
              <a:t> stimulus plan”</a:t>
            </a:r>
          </a:p>
          <a:p>
            <a:r>
              <a:rPr lang="en-US" baseline="0" dirty="0" smtClean="0"/>
              <a:t>~1400 TMDLs have been approved since 1996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380D2B-C5DC-4BF8-B683-B3B703347A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color-t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137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Logo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133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ogocolor-t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1905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136900"/>
          </a:xfrm>
        </p:spPr>
        <p:txBody>
          <a:bodyPr/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CB5A6B-F014-419B-9E2C-57F6DF6E3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25D5-5E50-4F1C-943B-5209E0814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81000"/>
            <a:ext cx="2060575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30913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B4443-6FCA-448D-AA31-AD7FFA21C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5C166-5E6D-49AA-BAC8-0607F8602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0DDC-F9EF-4199-B8A2-A96ED530D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DDEE8-51F7-40DD-9608-DEA857078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6F7A-27FD-4D66-8E74-F24BC9FDF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4DF2-6640-476C-8D1E-3D779F828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D3C9B-CDCE-463E-B195-5E7E6755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FC257-9254-45D4-A525-BB5546D71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9122-F089-4FC9-A106-36F00366E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color-t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381000"/>
            <a:ext cx="1371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ogocolor-t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514600"/>
            <a:ext cx="1447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Logocolor-t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4649788"/>
            <a:ext cx="1981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43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C5899DD-10A2-4A89-AA42-A0CC87BE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4488" indent="-344488" algn="l" rtl="0" eaLnBrk="1" fontAlgn="base" hangingPunct="1">
        <a:spcBef>
          <a:spcPct val="20000"/>
        </a:spcBef>
        <a:spcAft>
          <a:spcPct val="0"/>
        </a:spcAft>
        <a:buChar char="•"/>
        <a:tabLst>
          <a:tab pos="914400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257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tabLst>
          <a:tab pos="914400" algn="l"/>
        </a:tabLst>
        <a:defRPr sz="2800">
          <a:solidFill>
            <a:schemeClr val="tx1"/>
          </a:solidFill>
          <a:latin typeface="+mn-lt"/>
        </a:defRPr>
      </a:lvl2pPr>
      <a:lvl3pPr marL="1139825" indent="-284163" algn="l" rtl="0" eaLnBrk="1" fontAlgn="base" hangingPunct="1">
        <a:spcBef>
          <a:spcPct val="20000"/>
        </a:spcBef>
        <a:spcAft>
          <a:spcPct val="0"/>
        </a:spcAft>
        <a:buChar char="•"/>
        <a:tabLst>
          <a:tab pos="914400" algn="l"/>
        </a:tabLst>
        <a:defRPr sz="2400">
          <a:solidFill>
            <a:schemeClr val="tx1"/>
          </a:solidFill>
          <a:latin typeface="+mn-lt"/>
        </a:defRPr>
      </a:lvl3pPr>
      <a:lvl4pPr marL="1484313" indent="-230188" algn="l" rtl="0" eaLnBrk="1" fontAlgn="base" hangingPunct="1">
        <a:spcBef>
          <a:spcPct val="20000"/>
        </a:spcBef>
        <a:spcAft>
          <a:spcPct val="0"/>
        </a:spcAft>
        <a:buChar char="–"/>
        <a:tabLst>
          <a:tab pos="914400" algn="l"/>
        </a:tabLst>
        <a:defRPr sz="2000">
          <a:solidFill>
            <a:schemeClr val="tx1"/>
          </a:solidFill>
          <a:latin typeface="+mn-lt"/>
        </a:defRPr>
      </a:lvl4pPr>
      <a:lvl5pPr marL="18811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5pPr>
      <a:lvl6pPr marL="23383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6pPr>
      <a:lvl7pPr marL="27955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7pPr>
      <a:lvl8pPr marL="32527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8pPr>
      <a:lvl9pPr marL="3709988" indent="-225425" algn="l" rtl="0" eaLnBrk="1" fontAlgn="base" hangingPunct="1">
        <a:spcBef>
          <a:spcPct val="20000"/>
        </a:spcBef>
        <a:spcAft>
          <a:spcPct val="0"/>
        </a:spcAft>
        <a:buChar char="»"/>
        <a:tabLst>
          <a:tab pos="9144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6243638" cy="2466975"/>
          </a:xfrm>
          <a:solidFill>
            <a:schemeClr val="bg1">
              <a:alpha val="28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sz="3200" dirty="0" smtClean="0">
                <a:solidFill>
                  <a:srgbClr val="002060"/>
                </a:solidFill>
                <a:effectLst/>
              </a:rPr>
              <a:t>Update:</a:t>
            </a:r>
            <a:br>
              <a:rPr lang="en-US" sz="3200" dirty="0" smtClean="0">
                <a:solidFill>
                  <a:srgbClr val="002060"/>
                </a:solidFill>
                <a:effectLst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</a:rPr>
              <a:t>Spokane River DO TMDL Implementation</a:t>
            </a:r>
            <a:r>
              <a:rPr lang="en-US" sz="4400" dirty="0" smtClean="0">
                <a:solidFill>
                  <a:srgbClr val="002060"/>
                </a:solidFill>
                <a:effectLst/>
              </a:rPr>
              <a:t/>
            </a:r>
            <a:br>
              <a:rPr lang="en-US" sz="4400" dirty="0" smtClean="0">
                <a:solidFill>
                  <a:srgbClr val="002060"/>
                </a:solidFill>
                <a:effectLst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</a:rPr>
              <a:t>________________________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  <a:t>David Moore</a:t>
            </a:r>
            <a:b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</a:br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  <a:t>Washington State Department of Ecology</a:t>
            </a:r>
            <a:b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</a:br>
            <a:r>
              <a:rPr lang="en-US" sz="1600" dirty="0" smtClean="0">
                <a:solidFill>
                  <a:schemeClr val="accent1">
                    <a:lumMod val="10000"/>
                  </a:schemeClr>
                </a:solidFill>
                <a:effectLst/>
              </a:rPr>
              <a:t>Eastern Regional Office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TMDL approved May 2010</a:t>
            </a:r>
          </a:p>
          <a:p>
            <a:r>
              <a:rPr lang="en-US" dirty="0" smtClean="0"/>
              <a:t>Advisory Committee  </a:t>
            </a:r>
          </a:p>
          <a:p>
            <a:pPr lvl="1"/>
            <a:r>
              <a:rPr lang="en-US" dirty="0" smtClean="0"/>
              <a:t>Met 9 times starting August 2010</a:t>
            </a:r>
          </a:p>
          <a:p>
            <a:pPr lvl="1"/>
            <a:r>
              <a:rPr lang="en-US" dirty="0" smtClean="0"/>
              <a:t>Initial focus on NPS trading</a:t>
            </a:r>
          </a:p>
          <a:p>
            <a:pPr lvl="1"/>
            <a:r>
              <a:rPr lang="en-US" dirty="0" smtClean="0"/>
              <a:t>Identified several more promising paths to compliance</a:t>
            </a:r>
          </a:p>
          <a:p>
            <a:r>
              <a:rPr lang="en-US" dirty="0" smtClean="0"/>
              <a:t>Plan to issue WA NPDES permits June 1,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season limits</a:t>
            </a:r>
          </a:p>
          <a:p>
            <a:r>
              <a:rPr lang="en-US" dirty="0" smtClean="0"/>
              <a:t>Ortho phosphate</a:t>
            </a:r>
          </a:p>
          <a:p>
            <a:r>
              <a:rPr lang="en-US" dirty="0" smtClean="0"/>
              <a:t>Bioavailable phosphorus</a:t>
            </a:r>
          </a:p>
          <a:p>
            <a:r>
              <a:rPr lang="en-US" dirty="0" smtClean="0"/>
              <a:t>Bubble permit</a:t>
            </a:r>
          </a:p>
          <a:p>
            <a:r>
              <a:rPr lang="en-US" dirty="0" smtClean="0"/>
              <a:t>NPS Trading – stormwater best bet</a:t>
            </a:r>
          </a:p>
          <a:p>
            <a:r>
              <a:rPr lang="en-US" dirty="0" smtClean="0"/>
              <a:t>Nutrient equivalency</a:t>
            </a:r>
          </a:p>
          <a:p>
            <a:pPr>
              <a:buNone/>
            </a:pPr>
            <a:r>
              <a:rPr lang="en-US" dirty="0" smtClean="0"/>
              <a:t>Modeling / Validation necessary for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ShapeType="1"/>
          </p:cNvSpPr>
          <p:nvPr/>
        </p:nvSpPr>
        <p:spPr bwMode="auto">
          <a:xfrm>
            <a:off x="1066800" y="4191000"/>
            <a:ext cx="2174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842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June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July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August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September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October</a:t>
                      </a: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</a:tr>
              <a:tr h="19146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Issue Permits –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Kaiser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Liberty Lake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City of Spokane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 (June 1</a:t>
                      </a:r>
                      <a:r>
                        <a:rPr lang="en-US" sz="1100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st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18036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IEP Public comment period 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(June 1 – July 1)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Revise / issue final IEP permit 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(July 15</a:t>
                      </a:r>
                      <a:r>
                        <a:rPr lang="en-US" sz="1100" baseline="30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)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2297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Spokane County public comment period </a:t>
                      </a: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(June 1 – August 1)</a:t>
                      </a: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Develop responses / revise Spokane County permit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(August 1 – September 30)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Issue 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</a:rPr>
                        <a:t>Spokane County permit (October 1)</a:t>
                      </a: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0" y="3962400"/>
            <a:ext cx="2590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0" y="5562600"/>
            <a:ext cx="3657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3657600" y="5943600"/>
            <a:ext cx="3657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en-US" sz="1800" dirty="0" smtClean="0"/>
              <a:t>Avista Utilities</a:t>
            </a:r>
          </a:p>
          <a:p>
            <a:pPr lvl="0"/>
            <a:r>
              <a:rPr lang="en-US" sz="1800" dirty="0" smtClean="0"/>
              <a:t>Center for Justice / </a:t>
            </a:r>
            <a:r>
              <a:rPr lang="en-US" sz="1800" dirty="0" err="1" smtClean="0"/>
              <a:t>Riverkeeper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dirty="0" smtClean="0"/>
              <a:t>City of Coeur d’ Alene</a:t>
            </a:r>
          </a:p>
          <a:p>
            <a:pPr lvl="0"/>
            <a:r>
              <a:rPr lang="en-US" sz="1800" dirty="0" smtClean="0"/>
              <a:t>City of Post Falls</a:t>
            </a:r>
          </a:p>
          <a:p>
            <a:pPr lvl="0"/>
            <a:r>
              <a:rPr lang="en-US" sz="1800" dirty="0" smtClean="0"/>
              <a:t>City of Spokane</a:t>
            </a:r>
          </a:p>
          <a:p>
            <a:pPr lvl="0"/>
            <a:r>
              <a:rPr lang="en-US" sz="1800" dirty="0" smtClean="0"/>
              <a:t>Coeur d’ Alene Tribe</a:t>
            </a:r>
          </a:p>
          <a:p>
            <a:pPr lvl="0"/>
            <a:r>
              <a:rPr lang="en-US" sz="1800" dirty="0" smtClean="0"/>
              <a:t>EPA Region 10</a:t>
            </a:r>
          </a:p>
          <a:p>
            <a:pPr lvl="0"/>
            <a:r>
              <a:rPr lang="en-US" sz="1800" dirty="0" smtClean="0"/>
              <a:t>Hayden Area Regional Sewer Board</a:t>
            </a:r>
          </a:p>
          <a:p>
            <a:pPr lvl="0"/>
            <a:r>
              <a:rPr lang="en-US" sz="1800" dirty="0" smtClean="0"/>
              <a:t>Idaho Department of Environmental Quality</a:t>
            </a:r>
          </a:p>
          <a:p>
            <a:pPr lvl="0"/>
            <a:r>
              <a:rPr lang="en-US" sz="1800" dirty="0" smtClean="0"/>
              <a:t>Inland Empire Paper Company</a:t>
            </a:r>
          </a:p>
          <a:p>
            <a:pPr lvl="0"/>
            <a:r>
              <a:rPr lang="en-US" sz="1800" dirty="0" smtClean="0"/>
              <a:t>Kaiser Aluminum</a:t>
            </a:r>
          </a:p>
          <a:p>
            <a:pPr lvl="0"/>
            <a:r>
              <a:rPr lang="en-US" sz="1800" dirty="0" smtClean="0"/>
              <a:t>Kootenai Environmental Alliance</a:t>
            </a:r>
          </a:p>
          <a:p>
            <a:pPr lvl="0"/>
            <a:r>
              <a:rPr lang="en-US" sz="1800" dirty="0" smtClean="0"/>
              <a:t>Lake Spokane Association</a:t>
            </a:r>
          </a:p>
          <a:p>
            <a:pPr lvl="0"/>
            <a:r>
              <a:rPr lang="en-US" sz="1800" dirty="0" smtClean="0"/>
              <a:t>Lands Council</a:t>
            </a:r>
          </a:p>
          <a:p>
            <a:pPr lvl="0"/>
            <a:r>
              <a:rPr lang="en-US" sz="1800" dirty="0" smtClean="0"/>
              <a:t>Liberty Lake Sewer and Water District</a:t>
            </a:r>
          </a:p>
          <a:p>
            <a:pPr lvl="0"/>
            <a:r>
              <a:rPr lang="en-US" sz="1800" dirty="0" smtClean="0"/>
              <a:t>Spokane County</a:t>
            </a:r>
          </a:p>
          <a:p>
            <a:pPr lvl="0"/>
            <a:r>
              <a:rPr lang="en-US" sz="1800" dirty="0" smtClean="0"/>
              <a:t>Spokane County Conservation District</a:t>
            </a:r>
          </a:p>
          <a:p>
            <a:pPr lvl="0"/>
            <a:r>
              <a:rPr lang="en-US" sz="1800" dirty="0" smtClean="0"/>
              <a:t>Spokane Tribe of Indians</a:t>
            </a:r>
          </a:p>
          <a:p>
            <a:pPr lvl="0"/>
            <a:r>
              <a:rPr lang="en-US" sz="1800" dirty="0" smtClean="0"/>
              <a:t>Stevens County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xicsReductionStrat_SRF2011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83B77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ToxicsReductionStrat_SRF2011</Template>
  <TotalTime>6667</TotalTime>
  <Words>236</Words>
  <Application>Microsoft Office PowerPoint</Application>
  <PresentationFormat>On-screen Show (4:3)</PresentationFormat>
  <Paragraphs>63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ToxicsReductionStrat_SRF2011</vt:lpstr>
      <vt:lpstr>Update: Spokane River DO TMDL Implementation ________________________ David Moore Washington State Department of Ecology Eastern Regional Office</vt:lpstr>
      <vt:lpstr>Timeline</vt:lpstr>
      <vt:lpstr>Tools for compliance</vt:lpstr>
      <vt:lpstr>Slide 4</vt:lpstr>
      <vt:lpstr>Advisory Committee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Regulatory Path for Spokane River PCBs  ________________________  Washington State Department of Ecology </dc:title>
  <dc:creator>David Moore</dc:creator>
  <cp:lastModifiedBy>David Moore</cp:lastModifiedBy>
  <cp:revision>127</cp:revision>
  <dcterms:created xsi:type="dcterms:W3CDTF">2011-05-09T18:43:14Z</dcterms:created>
  <dcterms:modified xsi:type="dcterms:W3CDTF">2011-05-23T15:49:20Z</dcterms:modified>
</cp:coreProperties>
</file>