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8" r:id="rId5"/>
    <p:sldId id="262" r:id="rId6"/>
    <p:sldId id="260" r:id="rId7"/>
    <p:sldId id="266" r:id="rId8"/>
    <p:sldId id="261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5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0D0760-3655-4E69-8F33-6BE119EC99A4}" type="doc">
      <dgm:prSet loTypeId="urn:microsoft.com/office/officeart/2005/8/layout/pyramid1" loCatId="pyramid" qsTypeId="urn:microsoft.com/office/officeart/2005/8/quickstyle/simple1" qsCatId="simple" csTypeId="urn:microsoft.com/office/officeart/2005/8/colors/accent1_5" csCatId="accent1" phldr="1"/>
      <dgm:spPr/>
    </dgm:pt>
    <dgm:pt modelId="{A5E8199A-23C2-45A2-ABC3-FAF1B1A9C4CA}">
      <dgm:prSet phldrT="[Text]" custT="1"/>
      <dgm:spPr/>
      <dgm:t>
        <a:bodyPr/>
        <a:lstStyle/>
        <a:p>
          <a:endParaRPr lang="en-US" sz="1600" dirty="0" smtClean="0"/>
        </a:p>
        <a:p>
          <a:endParaRPr lang="en-US" sz="1600" dirty="0" smtClean="0"/>
        </a:p>
        <a:p>
          <a:r>
            <a:rPr lang="en-US" sz="1500" dirty="0" smtClean="0"/>
            <a:t>City or County</a:t>
          </a:r>
        </a:p>
        <a:p>
          <a:r>
            <a:rPr lang="en-US" sz="1500" dirty="0" smtClean="0"/>
            <a:t>Shoreline Master </a:t>
          </a:r>
        </a:p>
        <a:p>
          <a:r>
            <a:rPr lang="en-US" sz="1500" dirty="0" smtClean="0"/>
            <a:t>Program (SMP)</a:t>
          </a:r>
          <a:endParaRPr lang="en-US" sz="1500" dirty="0"/>
        </a:p>
      </dgm:t>
    </dgm:pt>
    <dgm:pt modelId="{C970B808-29CE-45B1-8F72-CF0DB4EC0392}" type="parTrans" cxnId="{BEB8B734-C876-49A6-9BA2-16F9941ED8A8}">
      <dgm:prSet/>
      <dgm:spPr/>
      <dgm:t>
        <a:bodyPr/>
        <a:lstStyle/>
        <a:p>
          <a:endParaRPr lang="en-US"/>
        </a:p>
      </dgm:t>
    </dgm:pt>
    <dgm:pt modelId="{C60A02EF-C6D9-4273-8BB6-A5DF9CBFFCB8}" type="sibTrans" cxnId="{BEB8B734-C876-49A6-9BA2-16F9941ED8A8}">
      <dgm:prSet/>
      <dgm:spPr/>
      <dgm:t>
        <a:bodyPr/>
        <a:lstStyle/>
        <a:p>
          <a:endParaRPr lang="en-US"/>
        </a:p>
      </dgm:t>
    </dgm:pt>
    <dgm:pt modelId="{A53AD503-367D-4259-9DCA-E9F261733F77}">
      <dgm:prSet phldrT="[Text]" custT="1"/>
      <dgm:spPr/>
      <dgm:t>
        <a:bodyPr/>
        <a:lstStyle/>
        <a:p>
          <a:r>
            <a:rPr lang="en-US" sz="2800" dirty="0" smtClean="0"/>
            <a:t>173-26 WAC</a:t>
          </a:r>
        </a:p>
        <a:p>
          <a:r>
            <a:rPr lang="en-US" sz="2800" dirty="0" smtClean="0"/>
            <a:t>Shoreline Master Program Guidelines</a:t>
          </a:r>
          <a:endParaRPr lang="en-US" sz="2800" dirty="0"/>
        </a:p>
      </dgm:t>
    </dgm:pt>
    <dgm:pt modelId="{A7F413BD-B393-468D-8AFE-10554B165398}" type="parTrans" cxnId="{09B12B7F-58AD-47FF-AED3-77A05412CBA4}">
      <dgm:prSet/>
      <dgm:spPr/>
      <dgm:t>
        <a:bodyPr/>
        <a:lstStyle/>
        <a:p>
          <a:endParaRPr lang="en-US"/>
        </a:p>
      </dgm:t>
    </dgm:pt>
    <dgm:pt modelId="{670632B3-469A-4323-95E8-9EE8BA24B8EA}" type="sibTrans" cxnId="{09B12B7F-58AD-47FF-AED3-77A05412CBA4}">
      <dgm:prSet/>
      <dgm:spPr/>
      <dgm:t>
        <a:bodyPr/>
        <a:lstStyle/>
        <a:p>
          <a:endParaRPr lang="en-US"/>
        </a:p>
      </dgm:t>
    </dgm:pt>
    <dgm:pt modelId="{CA940D47-0A27-443B-86B8-716F7932DB1C}">
      <dgm:prSet phldrT="[Text]"/>
      <dgm:spPr/>
      <dgm:t>
        <a:bodyPr/>
        <a:lstStyle/>
        <a:p>
          <a:r>
            <a:rPr lang="en-US" dirty="0" smtClean="0"/>
            <a:t>RCW 90.58</a:t>
          </a:r>
        </a:p>
        <a:p>
          <a:r>
            <a:rPr lang="en-US" dirty="0" smtClean="0"/>
            <a:t>Shoreline Management Act</a:t>
          </a:r>
          <a:endParaRPr lang="en-US" dirty="0"/>
        </a:p>
      </dgm:t>
    </dgm:pt>
    <dgm:pt modelId="{B24738B4-8960-4111-BB48-A242D3C4436F}" type="parTrans" cxnId="{15BC84E4-0283-4732-BEF6-58FEDACFE33E}">
      <dgm:prSet/>
      <dgm:spPr/>
      <dgm:t>
        <a:bodyPr/>
        <a:lstStyle/>
        <a:p>
          <a:endParaRPr lang="en-US"/>
        </a:p>
      </dgm:t>
    </dgm:pt>
    <dgm:pt modelId="{7C5E1137-E367-4BB6-9C9C-11E0AC4B43A1}" type="sibTrans" cxnId="{15BC84E4-0283-4732-BEF6-58FEDACFE33E}">
      <dgm:prSet/>
      <dgm:spPr/>
      <dgm:t>
        <a:bodyPr/>
        <a:lstStyle/>
        <a:p>
          <a:endParaRPr lang="en-US"/>
        </a:p>
      </dgm:t>
    </dgm:pt>
    <dgm:pt modelId="{82235E68-5BFA-44B6-92D8-E3E7E5BA925C}" type="pres">
      <dgm:prSet presAssocID="{210D0760-3655-4E69-8F33-6BE119EC99A4}" presName="Name0" presStyleCnt="0">
        <dgm:presLayoutVars>
          <dgm:dir/>
          <dgm:animLvl val="lvl"/>
          <dgm:resizeHandles val="exact"/>
        </dgm:presLayoutVars>
      </dgm:prSet>
      <dgm:spPr/>
    </dgm:pt>
    <dgm:pt modelId="{5C3F33B0-8D8B-4476-95AB-6ED69823020C}" type="pres">
      <dgm:prSet presAssocID="{A5E8199A-23C2-45A2-ABC3-FAF1B1A9C4CA}" presName="Name8" presStyleCnt="0"/>
      <dgm:spPr/>
    </dgm:pt>
    <dgm:pt modelId="{675A8B8A-9572-4E71-A0A6-02B526CCC12B}" type="pres">
      <dgm:prSet presAssocID="{A5E8199A-23C2-45A2-ABC3-FAF1B1A9C4C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B55E9-5D88-4F99-89AF-1647D5B03817}" type="pres">
      <dgm:prSet presAssocID="{A5E8199A-23C2-45A2-ABC3-FAF1B1A9C4C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57C58-BD53-4997-B00F-CAF9C306E136}" type="pres">
      <dgm:prSet presAssocID="{A53AD503-367D-4259-9DCA-E9F261733F77}" presName="Name8" presStyleCnt="0"/>
      <dgm:spPr/>
    </dgm:pt>
    <dgm:pt modelId="{A9CB587C-6304-4763-88CD-234005F6D792}" type="pres">
      <dgm:prSet presAssocID="{A53AD503-367D-4259-9DCA-E9F261733F77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922E0E-5714-4D2B-B4CA-7C6E08A3B55E}" type="pres">
      <dgm:prSet presAssocID="{A53AD503-367D-4259-9DCA-E9F261733F7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ACD28-BB34-422F-9989-3D9F3533CC5E}" type="pres">
      <dgm:prSet presAssocID="{CA940D47-0A27-443B-86B8-716F7932DB1C}" presName="Name8" presStyleCnt="0"/>
      <dgm:spPr/>
    </dgm:pt>
    <dgm:pt modelId="{89B134BC-8985-442A-99DB-FD138F54251B}" type="pres">
      <dgm:prSet presAssocID="{CA940D47-0A27-443B-86B8-716F7932DB1C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BD391-D975-4E01-B8FE-E7AB95CAF9FF}" type="pres">
      <dgm:prSet presAssocID="{CA940D47-0A27-443B-86B8-716F7932DB1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B8B734-C876-49A6-9BA2-16F9941ED8A8}" srcId="{210D0760-3655-4E69-8F33-6BE119EC99A4}" destId="{A5E8199A-23C2-45A2-ABC3-FAF1B1A9C4CA}" srcOrd="0" destOrd="0" parTransId="{C970B808-29CE-45B1-8F72-CF0DB4EC0392}" sibTransId="{C60A02EF-C6D9-4273-8BB6-A5DF9CBFFCB8}"/>
    <dgm:cxn modelId="{3D5DBCDF-DFAA-4C81-B4DE-15FB64921BD1}" type="presOf" srcId="{CA940D47-0A27-443B-86B8-716F7932DB1C}" destId="{588BD391-D975-4E01-B8FE-E7AB95CAF9FF}" srcOrd="1" destOrd="0" presId="urn:microsoft.com/office/officeart/2005/8/layout/pyramid1"/>
    <dgm:cxn modelId="{9AAB5C0E-3FA8-451B-B921-B43D9F7BF204}" type="presOf" srcId="{A5E8199A-23C2-45A2-ABC3-FAF1B1A9C4CA}" destId="{905B55E9-5D88-4F99-89AF-1647D5B03817}" srcOrd="1" destOrd="0" presId="urn:microsoft.com/office/officeart/2005/8/layout/pyramid1"/>
    <dgm:cxn modelId="{B70421B0-B579-4BE8-9292-8AE36FA5627A}" type="presOf" srcId="{CA940D47-0A27-443B-86B8-716F7932DB1C}" destId="{89B134BC-8985-442A-99DB-FD138F54251B}" srcOrd="0" destOrd="0" presId="urn:microsoft.com/office/officeart/2005/8/layout/pyramid1"/>
    <dgm:cxn modelId="{15BC84E4-0283-4732-BEF6-58FEDACFE33E}" srcId="{210D0760-3655-4E69-8F33-6BE119EC99A4}" destId="{CA940D47-0A27-443B-86B8-716F7932DB1C}" srcOrd="2" destOrd="0" parTransId="{B24738B4-8960-4111-BB48-A242D3C4436F}" sibTransId="{7C5E1137-E367-4BB6-9C9C-11E0AC4B43A1}"/>
    <dgm:cxn modelId="{16D81987-144A-4516-B639-6FB67FFD2C10}" type="presOf" srcId="{A53AD503-367D-4259-9DCA-E9F261733F77}" destId="{A9CB587C-6304-4763-88CD-234005F6D792}" srcOrd="0" destOrd="0" presId="urn:microsoft.com/office/officeart/2005/8/layout/pyramid1"/>
    <dgm:cxn modelId="{A678B4BE-CC59-40A4-A460-C5B22C6637C1}" type="presOf" srcId="{A5E8199A-23C2-45A2-ABC3-FAF1B1A9C4CA}" destId="{675A8B8A-9572-4E71-A0A6-02B526CCC12B}" srcOrd="0" destOrd="0" presId="urn:microsoft.com/office/officeart/2005/8/layout/pyramid1"/>
    <dgm:cxn modelId="{5B16759F-BC83-4D1B-9E09-4BAC916DC2BB}" type="presOf" srcId="{210D0760-3655-4E69-8F33-6BE119EC99A4}" destId="{82235E68-5BFA-44B6-92D8-E3E7E5BA925C}" srcOrd="0" destOrd="0" presId="urn:microsoft.com/office/officeart/2005/8/layout/pyramid1"/>
    <dgm:cxn modelId="{E8F59840-F2A2-494F-823D-3A5635B10748}" type="presOf" srcId="{A53AD503-367D-4259-9DCA-E9F261733F77}" destId="{7D922E0E-5714-4D2B-B4CA-7C6E08A3B55E}" srcOrd="1" destOrd="0" presId="urn:microsoft.com/office/officeart/2005/8/layout/pyramid1"/>
    <dgm:cxn modelId="{09B12B7F-58AD-47FF-AED3-77A05412CBA4}" srcId="{210D0760-3655-4E69-8F33-6BE119EC99A4}" destId="{A53AD503-367D-4259-9DCA-E9F261733F77}" srcOrd="1" destOrd="0" parTransId="{A7F413BD-B393-468D-8AFE-10554B165398}" sibTransId="{670632B3-469A-4323-95E8-9EE8BA24B8EA}"/>
    <dgm:cxn modelId="{78086A87-0A3C-4A4B-86FC-0FFC98761021}" type="presParOf" srcId="{82235E68-5BFA-44B6-92D8-E3E7E5BA925C}" destId="{5C3F33B0-8D8B-4476-95AB-6ED69823020C}" srcOrd="0" destOrd="0" presId="urn:microsoft.com/office/officeart/2005/8/layout/pyramid1"/>
    <dgm:cxn modelId="{447E07D0-C30A-4875-8BA9-D1F0760E0540}" type="presParOf" srcId="{5C3F33B0-8D8B-4476-95AB-6ED69823020C}" destId="{675A8B8A-9572-4E71-A0A6-02B526CCC12B}" srcOrd="0" destOrd="0" presId="urn:microsoft.com/office/officeart/2005/8/layout/pyramid1"/>
    <dgm:cxn modelId="{9EBCE3D7-2E7A-43F8-B8A6-F4EC0B09BEE3}" type="presParOf" srcId="{5C3F33B0-8D8B-4476-95AB-6ED69823020C}" destId="{905B55E9-5D88-4F99-89AF-1647D5B03817}" srcOrd="1" destOrd="0" presId="urn:microsoft.com/office/officeart/2005/8/layout/pyramid1"/>
    <dgm:cxn modelId="{0B43AB5E-9A10-4F01-8A44-2139E1690CC5}" type="presParOf" srcId="{82235E68-5BFA-44B6-92D8-E3E7E5BA925C}" destId="{D0057C58-BD53-4997-B00F-CAF9C306E136}" srcOrd="1" destOrd="0" presId="urn:microsoft.com/office/officeart/2005/8/layout/pyramid1"/>
    <dgm:cxn modelId="{6CF0B520-158C-45BA-8D57-903AABCDDA87}" type="presParOf" srcId="{D0057C58-BD53-4997-B00F-CAF9C306E136}" destId="{A9CB587C-6304-4763-88CD-234005F6D792}" srcOrd="0" destOrd="0" presId="urn:microsoft.com/office/officeart/2005/8/layout/pyramid1"/>
    <dgm:cxn modelId="{23D3BB6E-CAA8-4B83-8F17-FDEC92B788D2}" type="presParOf" srcId="{D0057C58-BD53-4997-B00F-CAF9C306E136}" destId="{7D922E0E-5714-4D2B-B4CA-7C6E08A3B55E}" srcOrd="1" destOrd="0" presId="urn:microsoft.com/office/officeart/2005/8/layout/pyramid1"/>
    <dgm:cxn modelId="{B3B006F6-B76E-4DF3-9E7A-E694830E87B8}" type="presParOf" srcId="{82235E68-5BFA-44B6-92D8-E3E7E5BA925C}" destId="{67CACD28-BB34-422F-9989-3D9F3533CC5E}" srcOrd="2" destOrd="0" presId="urn:microsoft.com/office/officeart/2005/8/layout/pyramid1"/>
    <dgm:cxn modelId="{64392C2A-1B86-427B-B74A-09EE8AC85101}" type="presParOf" srcId="{67CACD28-BB34-422F-9989-3D9F3533CC5E}" destId="{89B134BC-8985-442A-99DB-FD138F54251B}" srcOrd="0" destOrd="0" presId="urn:microsoft.com/office/officeart/2005/8/layout/pyramid1"/>
    <dgm:cxn modelId="{D1D8FFFE-4E43-46E3-943C-C3AFBB619B97}" type="presParOf" srcId="{67CACD28-BB34-422F-9989-3D9F3533CC5E}" destId="{588BD391-D975-4E01-B8FE-E7AB95CAF9F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5A8B8A-9572-4E71-A0A6-02B526CCC12B}">
      <dsp:nvSpPr>
        <dsp:cNvPr id="0" name=""/>
        <dsp:cNvSpPr/>
      </dsp:nvSpPr>
      <dsp:spPr>
        <a:xfrm>
          <a:off x="2743199" y="0"/>
          <a:ext cx="2743200" cy="1701800"/>
        </a:xfrm>
        <a:prstGeom prst="trapezoid">
          <a:avLst>
            <a:gd name="adj" fmla="val 80597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City or County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Shoreline Master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Program (SMP)</a:t>
          </a:r>
          <a:endParaRPr lang="en-US" sz="1500" kern="1200" dirty="0"/>
        </a:p>
      </dsp:txBody>
      <dsp:txXfrm>
        <a:off x="2743199" y="0"/>
        <a:ext cx="2743200" cy="1701800"/>
      </dsp:txXfrm>
    </dsp:sp>
    <dsp:sp modelId="{A9CB587C-6304-4763-88CD-234005F6D792}">
      <dsp:nvSpPr>
        <dsp:cNvPr id="0" name=""/>
        <dsp:cNvSpPr/>
      </dsp:nvSpPr>
      <dsp:spPr>
        <a:xfrm>
          <a:off x="1371599" y="1701800"/>
          <a:ext cx="5486400" cy="1701800"/>
        </a:xfrm>
        <a:prstGeom prst="trapezoid">
          <a:avLst>
            <a:gd name="adj" fmla="val 80597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173-26 WAC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Shoreline Master Program Guidelines</a:t>
          </a:r>
          <a:endParaRPr lang="en-US" sz="2800" kern="1200" dirty="0"/>
        </a:p>
      </dsp:txBody>
      <dsp:txXfrm>
        <a:off x="2331719" y="1701800"/>
        <a:ext cx="3566160" cy="1701800"/>
      </dsp:txXfrm>
    </dsp:sp>
    <dsp:sp modelId="{89B134BC-8985-442A-99DB-FD138F54251B}">
      <dsp:nvSpPr>
        <dsp:cNvPr id="0" name=""/>
        <dsp:cNvSpPr/>
      </dsp:nvSpPr>
      <dsp:spPr>
        <a:xfrm>
          <a:off x="0" y="3403599"/>
          <a:ext cx="8229600" cy="1701800"/>
        </a:xfrm>
        <a:prstGeom prst="trapezoid">
          <a:avLst>
            <a:gd name="adj" fmla="val 80597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RCW 90.58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Shoreline Management Act</a:t>
          </a:r>
          <a:endParaRPr lang="en-US" sz="3500" kern="1200" dirty="0"/>
        </a:p>
      </dsp:txBody>
      <dsp:txXfrm>
        <a:off x="1440179" y="3403599"/>
        <a:ext cx="5349240" cy="1701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8C973-3ED8-4817-A62B-CB2054E532E7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32560-D14B-4B7A-80E6-94404FCE3B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7018D-CFFA-466B-9E77-760BEAA42177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72B37-503B-4FF4-AD54-8C4A34B080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1B10D-BCB0-4567-938D-A7F967CA2188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FBAD1-3E9E-4B0D-BD72-B765FB290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8588-B4A7-47B1-B9B9-23DD13C569DD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6BCBB-AAF9-43EA-AD1D-89F335DB4D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1E1F-B42D-462D-977F-9DF1DC6EB927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E405F-805C-4D35-A329-35F96D54E2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A65D6-DFA1-43A3-BB85-0384F9D63110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084D6-2F8C-497D-9F91-EE94E07DA8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6E19E-8454-465B-98A0-0B5CABBF037C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14C28-46E6-4800-9D4F-EFE3932C13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02E3F-13EF-4073-8129-F88E8F05B35B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FA053-03D2-4812-ACFE-68E8659B2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BE88C-CB37-444F-AC04-48D20FAE6626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67C9-DDFB-45BA-AE3D-DFB4C93811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B45CA-F5C9-4BEE-9504-B10A2DC71574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17B8C-C374-46C9-B37F-191B3192A6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E342A-E70B-4AF2-BBDF-7E2A1EFEE307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77EF3-07F7-4D79-AA8A-60996D16F7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E4FE91-8AF3-47E7-B94A-7EFE8D74E41C}" type="datetimeFigureOut">
              <a:rPr lang="en-US"/>
              <a:pPr>
                <a:defRPr/>
              </a:pPr>
              <a:t>5/23/2011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3BEACF-8AC9-4241-83C5-74FCB035A8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7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21526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6000" dirty="0" smtClean="0"/>
              <a:t>Shoreline Management in Washington State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962400"/>
            <a:ext cx="5114925" cy="1101725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en-US" sz="2800" dirty="0" smtClean="0"/>
              <a:t>Spokane River Forum</a:t>
            </a:r>
          </a:p>
          <a:p>
            <a:pPr marR="0">
              <a:lnSpc>
                <a:spcPct val="80000"/>
              </a:lnSpc>
            </a:pPr>
            <a:r>
              <a:rPr lang="en-US" sz="2800" dirty="0" smtClean="0"/>
              <a:t>May 23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47800"/>
          </a:xfrm>
        </p:spPr>
        <p:txBody>
          <a:bodyPr/>
          <a:lstStyle/>
          <a:p>
            <a:r>
              <a:rPr lang="en-US" sz="5400" dirty="0" smtClean="0"/>
              <a:t>An SMP Update Will </a:t>
            </a:r>
            <a:r>
              <a:rPr lang="en-US" sz="5400" u="sng" dirty="0" smtClean="0"/>
              <a:t>Not</a:t>
            </a:r>
            <a:r>
              <a:rPr lang="en-US" sz="5400" dirty="0" smtClean="0"/>
              <a:t>: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963"/>
          </a:xfrm>
        </p:spPr>
        <p:txBody>
          <a:bodyPr/>
          <a:lstStyle/>
          <a:p>
            <a:r>
              <a:rPr lang="en-US" sz="2800" b="1" dirty="0" smtClean="0"/>
              <a:t>Take away existing private property rights.</a:t>
            </a:r>
          </a:p>
          <a:p>
            <a:r>
              <a:rPr lang="en-US" sz="2800" b="1" dirty="0" smtClean="0"/>
              <a:t>Require legally existing shoreline homes to be relocated.</a:t>
            </a:r>
          </a:p>
          <a:p>
            <a:r>
              <a:rPr lang="en-US" sz="2800" b="1" dirty="0" smtClean="0"/>
              <a:t>Require legally existing uses to be discontinued.</a:t>
            </a:r>
          </a:p>
          <a:p>
            <a:r>
              <a:rPr lang="en-US" sz="2800" b="1" dirty="0" smtClean="0"/>
              <a:t>Apply retroactively – The starting point is the date Ecology approves the amended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</p:spPr>
        <p:txBody>
          <a:bodyPr/>
          <a:lstStyle/>
          <a:p>
            <a:r>
              <a:rPr lang="en-US" dirty="0" smtClean="0"/>
              <a:t>Contact &amp; Online Information</a:t>
            </a:r>
          </a:p>
        </p:txBody>
      </p:sp>
      <p:pic>
        <p:nvPicPr>
          <p:cNvPr id="15363" name="Content Placeholder 5" descr="shorelines pag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>
          <a:xfrm>
            <a:off x="3676650" y="2286000"/>
            <a:ext cx="5170488" cy="4038600"/>
          </a:xfrm>
          <a:ln>
            <a:solidFill>
              <a:schemeClr val="tx1"/>
            </a:solidFill>
          </a:ln>
        </p:spPr>
      </p:pic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228600" y="2438400"/>
            <a:ext cx="3429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Constantia" pitchFamily="18" charset="0"/>
              </a:rPr>
              <a:t>Ecology’s SMP Citizen’s Guide:</a:t>
            </a:r>
          </a:p>
          <a:p>
            <a:r>
              <a:rPr lang="en-US" sz="2200" u="sng" dirty="0">
                <a:latin typeface="Constantia" pitchFamily="18" charset="0"/>
              </a:rPr>
              <a:t>www.ecy.wa.gov/programs/sea/shorelines/smp</a:t>
            </a:r>
            <a:r>
              <a:rPr lang="en-US" sz="2200" u="sng" dirty="0" smtClean="0">
                <a:latin typeface="Constantia" pitchFamily="18" charset="0"/>
              </a:rPr>
              <a:t>/</a:t>
            </a:r>
          </a:p>
          <a:p>
            <a:r>
              <a:rPr lang="en-US" sz="2200" u="sng" dirty="0" smtClean="0">
                <a:latin typeface="Constantia" pitchFamily="18" charset="0"/>
              </a:rPr>
              <a:t>citizen.html</a:t>
            </a:r>
            <a:endParaRPr lang="en-US" sz="2200" u="sng" dirty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  <a:p>
            <a:endParaRPr lang="en-US" dirty="0" smtClean="0">
              <a:latin typeface="Constantia" pitchFamily="18" charset="0"/>
            </a:endParaRPr>
          </a:p>
          <a:p>
            <a:pPr algn="ctr"/>
            <a:r>
              <a:rPr lang="en-US" dirty="0" smtClean="0">
                <a:latin typeface="Constantia" pitchFamily="18" charset="0"/>
              </a:rPr>
              <a:t>Jaime </a:t>
            </a:r>
            <a:r>
              <a:rPr lang="en-US" dirty="0">
                <a:latin typeface="Constantia" pitchFamily="18" charset="0"/>
              </a:rPr>
              <a:t>Short</a:t>
            </a:r>
          </a:p>
          <a:p>
            <a:pPr algn="ctr"/>
            <a:r>
              <a:rPr lang="en-US" dirty="0" smtClean="0">
                <a:latin typeface="Constantia" pitchFamily="18" charset="0"/>
              </a:rPr>
              <a:t>Shoreline </a:t>
            </a:r>
            <a:r>
              <a:rPr lang="en-US" dirty="0">
                <a:latin typeface="Constantia" pitchFamily="18" charset="0"/>
              </a:rPr>
              <a:t>Planner</a:t>
            </a:r>
          </a:p>
          <a:p>
            <a:pPr algn="ctr"/>
            <a:r>
              <a:rPr lang="en-US" dirty="0">
                <a:latin typeface="Constantia" pitchFamily="18" charset="0"/>
              </a:rPr>
              <a:t>509.329.3411</a:t>
            </a:r>
          </a:p>
          <a:p>
            <a:pPr algn="ctr"/>
            <a:r>
              <a:rPr lang="en-US" dirty="0">
                <a:latin typeface="Constantia" pitchFamily="18" charset="0"/>
              </a:rPr>
              <a:t>jaime.short@ecy.wa.gov</a:t>
            </a:r>
          </a:p>
          <a:p>
            <a:endParaRPr lang="en-US" dirty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  <a:p>
            <a:endParaRPr lang="en-US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Goals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3800475"/>
          </a:xfrm>
        </p:spPr>
        <p:txBody>
          <a:bodyPr/>
          <a:lstStyle/>
          <a:p>
            <a:r>
              <a:rPr lang="en-US" sz="3000" b="1" dirty="0" smtClean="0"/>
              <a:t>Provide an overview of Washington State’s approach to shoreline management.</a:t>
            </a:r>
          </a:p>
          <a:p>
            <a:r>
              <a:rPr lang="en-US" sz="3000" b="1" dirty="0" smtClean="0"/>
              <a:t>Discuss community &amp; environmental benefits of shoreline master programs.</a:t>
            </a:r>
          </a:p>
          <a:p>
            <a:r>
              <a:rPr lang="en-US" sz="3000" b="1" dirty="0" smtClean="0"/>
              <a:t>Answer your questions (or at least try to!)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477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Shoreline Management Act </a:t>
            </a:r>
            <a:r>
              <a:rPr lang="en-US" dirty="0" smtClean="0"/>
              <a:t>(SMA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7696200" cy="4191000"/>
          </a:xfrm>
        </p:spPr>
        <p:txBody>
          <a:bodyPr>
            <a:normAutofit/>
          </a:bodyPr>
          <a:lstStyle/>
          <a:p>
            <a:pPr marL="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/>
              <a:t>Passed by the Legislature </a:t>
            </a:r>
            <a:r>
              <a:rPr lang="en-US" b="1" dirty="0" smtClean="0"/>
              <a:t>in 1971; voters </a:t>
            </a:r>
            <a:r>
              <a:rPr lang="en-US" b="1" dirty="0"/>
              <a:t>approved </a:t>
            </a:r>
            <a:r>
              <a:rPr lang="en-US" b="1" dirty="0" smtClean="0"/>
              <a:t>through a </a:t>
            </a:r>
            <a:r>
              <a:rPr lang="en-US" b="1" dirty="0"/>
              <a:t>referendum (statewide </a:t>
            </a:r>
            <a:r>
              <a:rPr lang="en-US" b="1" dirty="0" smtClean="0"/>
              <a:t>vote</a:t>
            </a:r>
            <a:r>
              <a:rPr lang="en-US" b="1" dirty="0"/>
              <a:t>) </a:t>
            </a:r>
            <a:r>
              <a:rPr lang="en-US" b="1" dirty="0" smtClean="0"/>
              <a:t>in </a:t>
            </a:r>
            <a:r>
              <a:rPr lang="en-US" b="1" dirty="0"/>
              <a:t>1972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10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/>
              <a:t>Three basic policies:</a:t>
            </a:r>
          </a:p>
          <a:p>
            <a:pPr marL="457200" indent="-36576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/>
              <a:t>1. Protect the environmental resources of </a:t>
            </a:r>
            <a:r>
              <a:rPr lang="en-US" b="1" dirty="0" smtClean="0"/>
              <a:t>state shorelines</a:t>
            </a:r>
            <a:r>
              <a:rPr lang="en-US" b="1" dirty="0"/>
              <a:t>.</a:t>
            </a:r>
          </a:p>
          <a:p>
            <a:pPr marL="457200" indent="-36576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/>
              <a:t>2. Promote public access and enjoyment opportunities.</a:t>
            </a:r>
          </a:p>
          <a:p>
            <a:pPr marL="457200" indent="-36576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/>
              <a:t>3. Give priority to </a:t>
            </a:r>
            <a:r>
              <a:rPr lang="en-US" b="1" dirty="0" smtClean="0"/>
              <a:t>water dependant uses.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Shoreline Management Act (SMA)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196" name="Group 11"/>
          <p:cNvGrpSpPr>
            <a:grpSpLocks/>
          </p:cNvGrpSpPr>
          <p:nvPr/>
        </p:nvGrpSpPr>
        <p:grpSpPr bwMode="auto">
          <a:xfrm rot="-182655">
            <a:off x="1717675" y="1778000"/>
            <a:ext cx="2197100" cy="2330450"/>
            <a:chOff x="1717850" y="1778455"/>
            <a:chExt cx="2197247" cy="2330124"/>
          </a:xfrm>
        </p:grpSpPr>
        <p:sp>
          <p:nvSpPr>
            <p:cNvPr id="9" name="Bent Arrow 8"/>
            <p:cNvSpPr/>
            <p:nvPr/>
          </p:nvSpPr>
          <p:spPr>
            <a:xfrm rot="18698014">
              <a:off x="1748202" y="3466810"/>
              <a:ext cx="609515" cy="671557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Bent Arrow 9"/>
            <p:cNvSpPr/>
            <p:nvPr/>
          </p:nvSpPr>
          <p:spPr>
            <a:xfrm rot="2648687">
              <a:off x="3301492" y="1777993"/>
              <a:ext cx="612816" cy="609515"/>
            </a:xfrm>
            <a:prstGeom prst="ben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18732840">
              <a:off x="1853461" y="2531814"/>
              <a:ext cx="177317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+mn-lt"/>
                </a:rPr>
                <a:t>Ecology’s SMP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+mn-lt"/>
                </a:rPr>
                <a:t>Guidebook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820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Are We Updating SMPs Now?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b="1" dirty="0" smtClean="0"/>
              <a:t>Negotiated settlement in 2003 between diverse interest groups. </a:t>
            </a:r>
          </a:p>
          <a:p>
            <a:r>
              <a:rPr lang="en-US" b="1" dirty="0" smtClean="0"/>
              <a:t>Refined standards for updating shoreline master programs. </a:t>
            </a:r>
          </a:p>
          <a:p>
            <a:r>
              <a:rPr lang="en-US" b="1" dirty="0" smtClean="0"/>
              <a:t>Deadlines for updates established in RCW 90.58.</a:t>
            </a:r>
          </a:p>
          <a:p>
            <a:r>
              <a:rPr lang="en-US" b="1" dirty="0" smtClean="0"/>
              <a:t>New Key Standards:</a:t>
            </a:r>
          </a:p>
          <a:p>
            <a:pPr lvl="1"/>
            <a:r>
              <a:rPr lang="en-US" b="1" dirty="0" smtClean="0"/>
              <a:t>“No Net Loss” of ecological functions</a:t>
            </a:r>
          </a:p>
          <a:p>
            <a:pPr lvl="1"/>
            <a:r>
              <a:rPr lang="en-US" b="1" dirty="0" smtClean="0"/>
              <a:t>Restoration planning</a:t>
            </a:r>
          </a:p>
          <a:p>
            <a:pPr lvl="1"/>
            <a:r>
              <a:rPr lang="en-US" b="1" dirty="0" smtClean="0"/>
              <a:t>Assessment of “reasonably foreseeable” cumulative impacts</a:t>
            </a:r>
          </a:p>
          <a:p>
            <a:pPr lvl="1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239000" cy="1143000"/>
          </a:xfrm>
        </p:spPr>
        <p:txBody>
          <a:bodyPr/>
          <a:lstStyle/>
          <a:p>
            <a:r>
              <a:rPr lang="en-US" dirty="0" smtClean="0"/>
              <a:t>Local‐State Partnership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229600" cy="480060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en-US" sz="3200" b="1" u="sng" dirty="0" smtClean="0"/>
              <a:t>Cities and Counties</a:t>
            </a:r>
          </a:p>
          <a:p>
            <a:r>
              <a:rPr lang="en-US" sz="3200" b="1" dirty="0" smtClean="0"/>
              <a:t>Lead shoreline planning within jurisdictional boundaries.</a:t>
            </a:r>
          </a:p>
          <a:p>
            <a:r>
              <a:rPr lang="en-US" sz="3200" b="1" dirty="0" smtClean="0"/>
              <a:t>Prepare, adopt, </a:t>
            </a:r>
            <a:r>
              <a:rPr lang="en-US" sz="3200" b="1" dirty="0" smtClean="0"/>
              <a:t>&amp; administer </a:t>
            </a:r>
            <a:r>
              <a:rPr lang="en-US" sz="3200" b="1" dirty="0" smtClean="0"/>
              <a:t>locally‐crafted shoreline master programs.</a:t>
            </a:r>
          </a:p>
          <a:p>
            <a:r>
              <a:rPr lang="en-US" sz="3200" b="1" dirty="0" smtClean="0"/>
              <a:t>Keep shoreline master programs current.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en-US" dirty="0" smtClean="0"/>
              <a:t>Local‐State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94237"/>
          </a:xfrm>
        </p:spPr>
        <p:txBody>
          <a:bodyPr>
            <a:normAutofit fontScale="850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500" b="1" u="sng" dirty="0" smtClean="0"/>
              <a:t>Ecology </a:t>
            </a:r>
            <a:r>
              <a:rPr lang="en-US" sz="4000" b="1" u="sng" dirty="0" smtClean="0"/>
              <a:t> </a:t>
            </a:r>
          </a:p>
          <a:p>
            <a:pPr marL="347472" indent="-347472" fontAlgn="auto">
              <a:spcBef>
                <a:spcPts val="576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500" b="1" dirty="0" smtClean="0"/>
              <a:t>Provides “Guidelines” outlining essential elements of shoreline master programs. (WAC)</a:t>
            </a:r>
          </a:p>
          <a:p>
            <a:pPr marL="347472" indent="-347472" fontAlgn="auto">
              <a:spcBef>
                <a:spcPts val="576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500" b="1" dirty="0" smtClean="0"/>
              <a:t>Provides technical support and grant funding.</a:t>
            </a:r>
          </a:p>
          <a:p>
            <a:pPr marL="347472" indent="-347472" fontAlgn="auto">
              <a:spcBef>
                <a:spcPts val="576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500" b="1" dirty="0" smtClean="0"/>
              <a:t>Director must approve each local master program before it can take effect</a:t>
            </a:r>
            <a:r>
              <a:rPr lang="en-US" sz="3000" b="1" dirty="0" smtClean="0"/>
              <a:t>.</a:t>
            </a:r>
          </a:p>
          <a:p>
            <a:pPr marL="347472" indent="-347472" fontAlgn="auto">
              <a:spcBef>
                <a:spcPts val="576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b="1" dirty="0" smtClean="0"/>
              <a:t>Once a SMP is approved by a city or county &amp; Ecology, the state is a full partner in implementing the program.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295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Comprehensive SMP Updates Include: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2286000"/>
            <a:ext cx="8229600" cy="4267200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 smtClean="0"/>
              <a:t>Extensive </a:t>
            </a:r>
            <a:r>
              <a:rPr lang="en-US" sz="2700" b="1" dirty="0"/>
              <a:t>citizen </a:t>
            </a:r>
            <a:r>
              <a:rPr lang="en-US" sz="2700" b="1" dirty="0" smtClean="0"/>
              <a:t>involvement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Inventory </a:t>
            </a:r>
            <a:r>
              <a:rPr lang="en-US" sz="2700" b="1" dirty="0" smtClean="0"/>
              <a:t>&amp; </a:t>
            </a:r>
            <a:r>
              <a:rPr lang="en-US" sz="2700" b="1" dirty="0"/>
              <a:t>use analysis of </a:t>
            </a:r>
            <a:r>
              <a:rPr lang="en-US" sz="2700" b="1" dirty="0" smtClean="0"/>
              <a:t>shorelines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Shoreline goals, policies </a:t>
            </a:r>
            <a:r>
              <a:rPr lang="en-US" sz="2700" b="1" dirty="0" smtClean="0"/>
              <a:t>&amp; </a:t>
            </a:r>
            <a:r>
              <a:rPr lang="en-US" sz="2700" b="1" dirty="0"/>
              <a:t>environment </a:t>
            </a:r>
            <a:r>
              <a:rPr lang="en-US" sz="2700" b="1" dirty="0" smtClean="0"/>
              <a:t>designations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Shoreline regulations </a:t>
            </a:r>
            <a:r>
              <a:rPr lang="en-US" sz="2700" b="1" dirty="0" smtClean="0"/>
              <a:t>&amp; standards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Permit administration </a:t>
            </a:r>
            <a:r>
              <a:rPr lang="en-US" sz="2700" b="1" dirty="0" smtClean="0"/>
              <a:t>&amp; </a:t>
            </a:r>
            <a:r>
              <a:rPr lang="en-US" sz="2700" b="1" dirty="0"/>
              <a:t>enforcement </a:t>
            </a:r>
            <a:r>
              <a:rPr lang="en-US" sz="2700" b="1" dirty="0" smtClean="0"/>
              <a:t>provisions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Local adoption through open public </a:t>
            </a:r>
            <a:r>
              <a:rPr lang="en-US" sz="2700" b="1" dirty="0" smtClean="0"/>
              <a:t>process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700" b="1" dirty="0"/>
              <a:t>Ecology review </a:t>
            </a:r>
            <a:r>
              <a:rPr lang="en-US" sz="2700" b="1" dirty="0" smtClean="0"/>
              <a:t>&amp; </a:t>
            </a:r>
            <a:r>
              <a:rPr lang="en-US" sz="2700" b="1" dirty="0"/>
              <a:t>approval before effective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239000" cy="914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/>
              <a:t>An SMP Update Will:</a:t>
            </a:r>
            <a:endParaRPr lang="en-US" sz="540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001000" cy="4495800"/>
          </a:xfrm>
        </p:spPr>
        <p:txBody>
          <a:bodyPr/>
          <a:lstStyle/>
          <a:p>
            <a:r>
              <a:rPr lang="en-US" sz="2800" b="1" dirty="0" smtClean="0"/>
              <a:t>Allow for appropriate and strategic new development to occur.</a:t>
            </a:r>
          </a:p>
          <a:p>
            <a:r>
              <a:rPr lang="en-US" sz="2800" b="1" dirty="0" smtClean="0"/>
              <a:t>Respect private property rights.</a:t>
            </a:r>
          </a:p>
          <a:p>
            <a:r>
              <a:rPr lang="en-US" sz="2800" b="1" dirty="0" smtClean="0"/>
              <a:t>Provide more certainty to the development community.</a:t>
            </a:r>
          </a:p>
          <a:p>
            <a:r>
              <a:rPr lang="en-US" sz="2800" b="1" dirty="0" smtClean="0"/>
              <a:t>Preserve shoreline areas and increase public access.</a:t>
            </a:r>
          </a:p>
          <a:p>
            <a:r>
              <a:rPr lang="en-US" sz="2800" b="1" dirty="0" smtClean="0"/>
              <a:t>Safeguard fish and wildlife habitat and improve water 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427</TotalTime>
  <Words>427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Shoreline Management in Washington State</vt:lpstr>
      <vt:lpstr>Presentation Goals</vt:lpstr>
      <vt:lpstr>Shoreline Management Act (SMA)</vt:lpstr>
      <vt:lpstr>Shoreline Management Act (SMA)</vt:lpstr>
      <vt:lpstr>Why Are We Updating SMPs Now?</vt:lpstr>
      <vt:lpstr>Local‐State Partnership</vt:lpstr>
      <vt:lpstr>Local‐State Partnership</vt:lpstr>
      <vt:lpstr>Comprehensive SMP Updates Include:</vt:lpstr>
      <vt:lpstr>An SMP Update Will:</vt:lpstr>
      <vt:lpstr>An SMP Update Will Not:</vt:lpstr>
      <vt:lpstr>Contact &amp; Online Information</vt:lpstr>
    </vt:vector>
  </TitlesOfParts>
  <Company>WA Department of Ecology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Washington’s Shoreline Management Act</dc:title>
  <dc:creator>jsho461</dc:creator>
  <cp:lastModifiedBy>jsho461</cp:lastModifiedBy>
  <cp:revision>45</cp:revision>
  <dcterms:created xsi:type="dcterms:W3CDTF">2010-02-01T18:31:06Z</dcterms:created>
  <dcterms:modified xsi:type="dcterms:W3CDTF">2011-05-23T18:10:19Z</dcterms:modified>
</cp:coreProperties>
</file>