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88" r:id="rId1"/>
  </p:sldMasterIdLst>
  <p:notesMasterIdLst>
    <p:notesMasterId r:id="rId17"/>
  </p:notesMasterIdLst>
  <p:sldIdLst>
    <p:sldId id="302" r:id="rId2"/>
    <p:sldId id="321" r:id="rId3"/>
    <p:sldId id="313" r:id="rId4"/>
    <p:sldId id="320" r:id="rId5"/>
    <p:sldId id="283" r:id="rId6"/>
    <p:sldId id="284" r:id="rId7"/>
    <p:sldId id="314" r:id="rId8"/>
    <p:sldId id="281" r:id="rId9"/>
    <p:sldId id="324" r:id="rId10"/>
    <p:sldId id="325" r:id="rId11"/>
    <p:sldId id="298" r:id="rId12"/>
    <p:sldId id="322" r:id="rId13"/>
    <p:sldId id="323" r:id="rId14"/>
    <p:sldId id="317" r:id="rId15"/>
    <p:sldId id="318" r:id="rId16"/>
  </p:sldIdLst>
  <p:sldSz cx="9144000" cy="6858000" type="screen4x3"/>
  <p:notesSz cx="6858000" cy="9144000"/>
  <p:photoAlbum layout="2pic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FER461" initials="A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CC99"/>
    <a:srgbClr val="E1C7BD"/>
    <a:srgbClr val="66CC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2488" autoAdjust="0"/>
  </p:normalViewPr>
  <p:slideViewPr>
    <p:cSldViewPr>
      <p:cViewPr varScale="1">
        <p:scale>
          <a:sx n="68" d="100"/>
          <a:sy n="68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9AE2A-A8AD-4817-A98A-36D623C090D4}" type="datetimeFigureOut">
              <a:rPr lang="en-US" smtClean="0"/>
              <a:pPr/>
              <a:t>5/24/2011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8657A-B527-4B25-86EA-2B99ABEBE2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0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657A-B527-4B25-86EA-2B99ABEBE27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055734-25F0-4F3A-809A-7FFD047BB62E}" type="slidenum">
              <a:rPr lang="en-US"/>
              <a:pPr/>
              <a:t>2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Money provided to Ecology from the legislature to pilot a clean up effort using tools we haven’t had available to us in the past.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A1FA9-568C-474E-A39F-FFA218ECF9E0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efforts to clean up what we know about.</a:t>
            </a:r>
          </a:p>
          <a:p>
            <a:r>
              <a:rPr lang="en-US" dirty="0"/>
              <a:t>Find and prevent point and nonpoint source contamination to prevent recontamination as they had happen in the Duwamish Waterway.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54A48-8015-4856-89B1-3E70AFE40444}" type="slidenum">
              <a:rPr lang="en-US"/>
              <a:pPr/>
              <a:t>5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 contaminant flow of each contaminant within the watersheds that feed the Spokane River and the SVRP Aquifer</a:t>
            </a:r>
          </a:p>
          <a:p>
            <a:r>
              <a:rPr lang="en-US" dirty="0"/>
              <a:t>Determine background concentration (natural concentrations (metals and dioxins) and aerial deposition)</a:t>
            </a:r>
          </a:p>
          <a:p>
            <a:r>
              <a:rPr lang="en-US" dirty="0"/>
              <a:t>Sources hard to pinpoint for PBDEs because in everyday products</a:t>
            </a:r>
          </a:p>
          <a:p>
            <a:r>
              <a:rPr lang="en-US" dirty="0"/>
              <a:t>	Can tackle some sources but may need to find a new way to address contamination not from businesses.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430E91-C7C5-40AB-A329-CB876EB44856}" type="slidenum">
              <a:rPr lang="en-US"/>
              <a:pPr/>
              <a:t>6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tracing</a:t>
            </a:r>
          </a:p>
          <a:p>
            <a:r>
              <a:rPr lang="en-US" dirty="0"/>
              <a:t>	Data integration</a:t>
            </a:r>
          </a:p>
          <a:p>
            <a:r>
              <a:rPr lang="en-US" dirty="0"/>
              <a:t>	Modeling – aquifer transport model</a:t>
            </a:r>
          </a:p>
          <a:p>
            <a:r>
              <a:rPr lang="en-US" dirty="0"/>
              <a:t>	Sampling up the pipe</a:t>
            </a:r>
          </a:p>
          <a:p>
            <a:r>
              <a:rPr lang="en-US" dirty="0"/>
              <a:t>	Multi-media source control checklist inspections based off of a similar checklist used by Seattle Public </a:t>
            </a:r>
            <a:r>
              <a:rPr lang="en-US" dirty="0" smtClean="0"/>
              <a:t>Utilities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Contamination does not compartmentalize itself into neat packets of regulations.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means the</a:t>
            </a:r>
            <a:r>
              <a:rPr lang="en-US" baseline="0" dirty="0" smtClean="0"/>
              <a:t> CoC concentration ranges of local urban area with no known point 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657A-B527-4B25-86EA-2B99ABEBE27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5977A-0D94-44AF-BA16-38A6581B1CAA}" type="slidenum">
              <a:rPr lang="en-US"/>
              <a:pPr/>
              <a:t>8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River sediment sampling – Understand movement and deposition of PBDE in river sediment…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Outfall sampling – increase the number of CSO and stormwater outfalls sampled in city of Spokane and increase knowledge of seasonal variability for current and new outfalls (besides photo, also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Throughout the Spokane area the Toxics Cleanup Program also has been systematically cleaning up PCB contamination for several years.  Most recently the Program completed a major PCB cleanup at an old electrical transformer repair and scrapping operation just off of Trent Avenue, known as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 Parcel Site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Last year over 8,000 tons of heavily PCB-contaminated soils and waste materials were dug up and removed from this site.  The cleanup action is now complete at this property.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657A-B527-4B25-86EA-2B99ABEBE27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Throughout the Spokane area the Toxics Cleanup Program also has been systematically cleaning up PCB contamination for several years.  Most recently the Program completed a major PCB cleanup at an old electrical transformer repair and scrapping operation just off of Trent Avenue, known as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 Parcel Site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Last year over 8,000 tons of heavily PCB-contaminated soils and waste materials were dug up and removed from this site.  The cleanup action is now complete at this property.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657A-B527-4B25-86EA-2B99ABEBE27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01642-BE85-477A-B0C6-85B6033EFF8C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DBA73-AFEE-4CCA-8D11-19DF3BFB7E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149A3A-C915-4451-A3F0-E56D285A76D0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8712F-A746-4447-8A72-9F626D0005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EC7A76-5AA2-4208-8831-37FE881F4687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A7BDA0-4BBE-4C23-B386-1F430DACEB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85E82-6A6B-4385-A52A-8BBEB28B7A31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5FF53-ABA0-41C8-B4F4-06A0FAC48C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90D8E-7167-43BD-8638-AB20CCC5CD7E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E5E10-3F4A-468A-BBFC-7112B5AEC1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B0821-AA2A-4ECC-8F51-1C142BC31E68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79642-8F45-471A-890A-4EED7AB82E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21554-3993-44FB-872C-6CA20BAF273D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BB34C-C701-4663-81E3-DF8991900D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23CBC8-1127-483C-97A4-E9FF81841972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0CB8E-4675-4E16-A030-F908ADA05F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E5394-B734-4F1C-842F-8AFE84072D17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6ADC3-0872-449A-8B33-CB98C2A548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5ACE84-5ECF-42C6-9E20-EF81F0DACDFD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875E-F531-4F39-9EA5-54CC13899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C2EB2B-7B8E-4AFE-8EBA-1DE2A31FC150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3BA6DBC-2ECD-4AEA-83A4-1AB3CDB101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485B238-3D1A-45AE-B4E5-DBB681F69E27}" type="datetimeFigureOut">
              <a:rPr lang="en-US" smtClean="0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5724E5F-A207-4E36-BBBA-ACD805FDF0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99"/>
                </a:solidFill>
              </a:rPr>
              <a:t>Spokane Basin Urban Waters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FF99"/>
                </a:solidFill>
              </a:rPr>
              <a:t>                                                        By Arianne Fernandez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FF99"/>
                </a:solidFill>
              </a:rPr>
              <a:t>                                                        WA Dept of Ecology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5867400"/>
            <a:ext cx="6861048" cy="6096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May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305800" cy="6858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Spokane Basin Project Highlights</a:t>
            </a:r>
            <a:endParaRPr lang="en-US" sz="4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447801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</a:rPr>
              <a:t>City Parcel collaboration and clean out in Union Basin</a:t>
            </a:r>
          </a:p>
          <a:p>
            <a:endParaRPr lang="en-US" sz="2400" dirty="0"/>
          </a:p>
        </p:txBody>
      </p:sp>
      <p:pic>
        <p:nvPicPr>
          <p:cNvPr id="7" name="Picture 6" descr="Union Basin.jpg"/>
          <p:cNvPicPr>
            <a:picLocks noChangeAspect="1"/>
          </p:cNvPicPr>
          <p:nvPr/>
        </p:nvPicPr>
        <p:blipFill>
          <a:blip r:embed="rId3" cstate="print"/>
          <a:srcRect l="5425" t="32222" r="6863" b="31111"/>
          <a:stretch>
            <a:fillRect/>
          </a:stretch>
        </p:blipFill>
        <p:spPr>
          <a:xfrm>
            <a:off x="-11544" y="1905000"/>
            <a:ext cx="9155544" cy="49530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5105400" y="4724400"/>
            <a:ext cx="152400" cy="152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Parcel Area Progress</a:t>
            </a:r>
            <a:endParaRPr 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Tx/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None/>
            </a:pPr>
            <a:endParaRPr lang="en-US" sz="1800" dirty="0" smtClean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88" y="2044700"/>
            <a:ext cx="7870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CB Hot Spots.jpg"/>
          <p:cNvPicPr>
            <a:picLocks noChangeAspect="1"/>
          </p:cNvPicPr>
          <p:nvPr/>
        </p:nvPicPr>
        <p:blipFill>
          <a:blip r:embed="rId2" cstate="print"/>
          <a:srcRect t="19972" b="22157"/>
          <a:stretch>
            <a:fillRect/>
          </a:stretch>
        </p:blipFill>
        <p:spPr>
          <a:xfrm>
            <a:off x="914400" y="1066800"/>
            <a:ext cx="7231351" cy="541563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408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99"/>
                </a:solidFill>
              </a:rPr>
              <a:t>PCB Hot Spots</a:t>
            </a:r>
            <a:endParaRPr lang="en-US" sz="4000" dirty="0">
              <a:solidFill>
                <a:srgbClr val="FFFF99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2971800" y="3124200"/>
            <a:ext cx="228600" cy="228600"/>
          </a:xfrm>
          <a:prstGeom prst="star5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PCB Signatures</a:t>
            </a:r>
            <a:endParaRPr 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129" y="1905000"/>
            <a:ext cx="6476849" cy="39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762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Progress…</a:t>
            </a:r>
            <a:endParaRPr 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4648200" cy="4800600"/>
          </a:xfrm>
        </p:spPr>
        <p:txBody>
          <a:bodyPr>
            <a:normAutofit fontScale="92500"/>
          </a:bodyPr>
          <a:lstStyle/>
          <a:p>
            <a:pPr marL="236538" indent="-236538">
              <a:buClrTx/>
            </a:pPr>
            <a:r>
              <a:rPr lang="en-US" sz="22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EnviroStars</a:t>
            </a: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Spokane pilot project to compliment Local Source Control.</a:t>
            </a:r>
          </a:p>
          <a:p>
            <a:pPr marL="236538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Certified businesses recognized with free advertising.</a:t>
            </a:r>
          </a:p>
          <a:p>
            <a:pPr marL="236538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Focused on proper management and storage of hazardous waste.</a:t>
            </a:r>
          </a:p>
          <a:p>
            <a:pPr marL="236538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Implementing Partners:</a:t>
            </a:r>
          </a:p>
          <a:p>
            <a:pPr marL="602298" lvl="1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Spokane River Forum</a:t>
            </a:r>
          </a:p>
          <a:p>
            <a:pPr marL="602298" lvl="1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Spokane Regional Health District</a:t>
            </a:r>
          </a:p>
          <a:p>
            <a:pPr marL="602298" lvl="1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Spokane Aquifer Joint Board</a:t>
            </a:r>
          </a:p>
          <a:p>
            <a:pPr marL="602298" lvl="1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City of Spokane</a:t>
            </a:r>
          </a:p>
          <a:p>
            <a:pPr marL="602298" lvl="1" indent="-236538">
              <a:buClrTx/>
            </a:pPr>
            <a:r>
              <a:rPr lang="en-US" sz="2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Ecology</a:t>
            </a:r>
          </a:p>
          <a:p>
            <a:pPr marL="602298" lvl="1" indent="-236538">
              <a:buClr>
                <a:schemeClr val="bg1"/>
              </a:buClr>
            </a:pPr>
            <a:endParaRPr lang="en-US" dirty="0">
              <a:latin typeface="+mj-lt"/>
            </a:endParaRPr>
          </a:p>
        </p:txBody>
      </p:sp>
      <p:pic>
        <p:nvPicPr>
          <p:cNvPr id="1026" name="Picture 2" descr="envirostarsLOGOhiqual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1218" y="3200400"/>
            <a:ext cx="3822782" cy="3657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 descr="SRF MM@R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42900"/>
            <a:ext cx="3810000" cy="28575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334000" y="2171700"/>
            <a:ext cx="3810000" cy="1143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</a:rPr>
              <a:t>Receive the recognition you deserve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</a:rPr>
              <a:t>for protecting the Spokane River 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</a:rPr>
              <a:t>the Spokane Valley – Rathdrum Prairie Aquifer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334000" y="0"/>
            <a:ext cx="3810000" cy="457200"/>
          </a:xfrm>
          <a:prstGeom prst="rect">
            <a:avLst/>
          </a:prstGeom>
          <a:solidFill>
            <a:srgbClr val="0099FF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</a:rPr>
              <a:t>Be an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</a:rPr>
              <a:t>EnviroStars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</a:rPr>
              <a:t> Certified Business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762000"/>
            <a:ext cx="8305800" cy="838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Contacts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752600"/>
            <a:ext cx="3810000" cy="4953000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5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4400" b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Arianne Fernandez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Urban Waters Specialist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Hazardous Waste and Toxics </a:t>
            </a:r>
            <a:r>
              <a:rPr lang="en-US" sz="3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Reduction </a:t>
            </a: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Program-ECY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Email: afer461@ecy.wa.gov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Phone: (509) </a:t>
            </a:r>
            <a:r>
              <a:rPr lang="en-US" sz="3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329-3498</a:t>
            </a:r>
            <a:endParaRPr lang="en-US" sz="32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sz="3200" b="1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44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Ted </a:t>
            </a:r>
            <a:r>
              <a:rPr lang="en-US" sz="4400" b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Hamlin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Urban Waters Specialist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Water Quality Program-ECY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Email: tham461@ecy.wa.gov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32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Phone: (509) </a:t>
            </a:r>
            <a:r>
              <a:rPr lang="en-US" sz="3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329-3573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lnSpc>
                <a:spcPct val="120000"/>
              </a:lnSpc>
              <a:buClr>
                <a:schemeClr val="hlink"/>
              </a:buClr>
              <a:buSzPct val="70000"/>
              <a:buNone/>
            </a:pP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b="1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b="1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" b="1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" b="1" dirty="0">
                <a:latin typeface="+mj-lt"/>
              </a:rPr>
              <a:t>	</a:t>
            </a: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4800600" y="1754188"/>
            <a:ext cx="3810000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7800" indent="-1778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17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77800" indent="-1778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1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876800" y="1828800"/>
            <a:ext cx="38862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20000"/>
              </a:lnSpc>
              <a:buClr>
                <a:schemeClr val="hlink"/>
              </a:buClr>
              <a:buSzPct val="70000"/>
              <a:buNone/>
            </a:pPr>
            <a:r>
              <a:rPr lang="en-US" sz="2400" b="1" dirty="0" smtClean="0">
                <a:solidFill>
                  <a:srgbClr val="FFFF99"/>
                </a:solidFill>
              </a:rPr>
              <a:t>Sandy Phillips</a:t>
            </a:r>
          </a:p>
          <a:p>
            <a:pPr marL="342900" indent="-342900">
              <a:lnSpc>
                <a:spcPct val="120000"/>
              </a:lnSpc>
              <a:buClr>
                <a:schemeClr val="hlink"/>
              </a:buClr>
              <a:buSzPct val="70000"/>
              <a:buNone/>
            </a:pPr>
            <a:r>
              <a:rPr lang="en-US" dirty="0" smtClean="0">
                <a:solidFill>
                  <a:srgbClr val="FFFF99"/>
                </a:solidFill>
              </a:rPr>
              <a:t>Local Source Control Specialist</a:t>
            </a:r>
          </a:p>
          <a:p>
            <a:pPr marL="342900" indent="-342900">
              <a:lnSpc>
                <a:spcPct val="120000"/>
              </a:lnSpc>
              <a:buClr>
                <a:schemeClr val="hlink"/>
              </a:buClr>
              <a:buSzPct val="70000"/>
              <a:buNone/>
            </a:pPr>
            <a:r>
              <a:rPr lang="en-US" dirty="0" smtClean="0">
                <a:solidFill>
                  <a:srgbClr val="FFFF99"/>
                </a:solidFill>
              </a:rPr>
              <a:t>Spokane Regional Health District</a:t>
            </a:r>
          </a:p>
          <a:p>
            <a:pPr marL="342900" indent="-342900">
              <a:lnSpc>
                <a:spcPct val="120000"/>
              </a:lnSpc>
              <a:buClr>
                <a:schemeClr val="hlink"/>
              </a:buClr>
              <a:buSzPct val="70000"/>
              <a:buNone/>
            </a:pPr>
            <a:r>
              <a:rPr lang="en-US" dirty="0" smtClean="0">
                <a:solidFill>
                  <a:srgbClr val="FFFF99"/>
                </a:solidFill>
              </a:rPr>
              <a:t>Email: sphillips@spokanecounty.org</a:t>
            </a:r>
          </a:p>
          <a:p>
            <a:pPr marL="342900" indent="-342900">
              <a:lnSpc>
                <a:spcPct val="120000"/>
              </a:lnSpc>
              <a:buClr>
                <a:schemeClr val="hlink"/>
              </a:buClr>
              <a:buSzPct val="70000"/>
              <a:buNone/>
            </a:pPr>
            <a:r>
              <a:rPr lang="en-US" dirty="0" smtClean="0">
                <a:solidFill>
                  <a:srgbClr val="FFFF99"/>
                </a:solidFill>
              </a:rPr>
              <a:t>Phone: (509) 324-1572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1300" b="1" dirty="0">
              <a:solidFill>
                <a:schemeClr val="bg1"/>
              </a:solidFill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1300" b="1" dirty="0">
              <a:latin typeface="+mj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1300" b="1" dirty="0">
              <a:latin typeface="+mj-lt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FFE67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9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9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5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990600"/>
            <a:ext cx="8231187" cy="55403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2007 Urban </a:t>
            </a:r>
            <a:r>
              <a:rPr lang="en-US" sz="4800" b="1" dirty="0">
                <a:solidFill>
                  <a:srgbClr val="FFFF99"/>
                </a:solidFill>
              </a:rPr>
              <a:t>Waters </a:t>
            </a:r>
            <a:r>
              <a:rPr lang="en-US" sz="4800" b="1" dirty="0" smtClean="0">
                <a:solidFill>
                  <a:srgbClr val="FFFF99"/>
                </a:solidFill>
              </a:rPr>
              <a:t>Initiative</a:t>
            </a:r>
            <a:endParaRPr lang="en-US" sz="4800" b="1" dirty="0">
              <a:solidFill>
                <a:srgbClr val="FFFF99"/>
              </a:solidFill>
            </a:endParaRPr>
          </a:p>
        </p:txBody>
      </p:sp>
      <p:pic>
        <p:nvPicPr>
          <p:cNvPr id="376835" name="Picture 3" descr="Urban Waters Bas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4722813" cy="3284538"/>
          </a:xfrm>
          <a:prstGeom prst="rect">
            <a:avLst/>
          </a:prstGeom>
          <a:noFill/>
        </p:spPr>
      </p:pic>
      <p:pic>
        <p:nvPicPr>
          <p:cNvPr id="376836" name="Picture 4" descr="Spokane_h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657600"/>
            <a:ext cx="3656013" cy="28654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76837" name="Line 5"/>
          <p:cNvSpPr>
            <a:spLocks noChangeShapeType="1"/>
          </p:cNvSpPr>
          <p:nvPr/>
        </p:nvSpPr>
        <p:spPr bwMode="auto">
          <a:xfrm>
            <a:off x="4419600" y="2971800"/>
            <a:ext cx="1143000" cy="990600"/>
          </a:xfrm>
          <a:prstGeom prst="line">
            <a:avLst/>
          </a:prstGeom>
          <a:noFill/>
          <a:ln w="38100">
            <a:solidFill>
              <a:srgbClr val="FFE67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6838" name="Text Box 6"/>
          <p:cNvSpPr txBox="1">
            <a:spLocks noChangeArrowheads="1"/>
          </p:cNvSpPr>
          <p:nvPr/>
        </p:nvSpPr>
        <p:spPr bwMode="auto">
          <a:xfrm>
            <a:off x="6096000" y="37338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3" tIns="45717" rIns="91433" bIns="45717">
            <a:spAutoFit/>
          </a:bodyPr>
          <a:lstStyle/>
          <a:p>
            <a:pPr eaLnBrk="1" hangingPunct="1"/>
            <a:r>
              <a:rPr lang="en-US" sz="1800" b="1">
                <a:solidFill>
                  <a:srgbClr val="FFE6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Spokane River</a:t>
            </a:r>
            <a:r>
              <a:rPr 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76839" name="Rectangle 7"/>
          <p:cNvSpPr>
            <a:spLocks noChangeArrowheads="1"/>
          </p:cNvSpPr>
          <p:nvPr/>
        </p:nvSpPr>
        <p:spPr bwMode="auto">
          <a:xfrm>
            <a:off x="5334000" y="19050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99"/>
                </a:solidFill>
                <a:latin typeface="+mj-lt"/>
              </a:rPr>
              <a:t>Increased focus of Ecology resources on three Urban Water areas</a:t>
            </a:r>
          </a:p>
        </p:txBody>
      </p:sp>
      <p:sp>
        <p:nvSpPr>
          <p:cNvPr id="376840" name="Rectangle 8"/>
          <p:cNvSpPr>
            <a:spLocks noChangeArrowheads="1"/>
          </p:cNvSpPr>
          <p:nvPr/>
        </p:nvSpPr>
        <p:spPr bwMode="auto">
          <a:xfrm>
            <a:off x="609600" y="5181600"/>
            <a:ext cx="434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400" b="1" dirty="0">
                <a:solidFill>
                  <a:srgbClr val="FFFF99"/>
                </a:solidFill>
                <a:latin typeface="+mj-lt"/>
              </a:rPr>
              <a:t>…to reduce toxic chemical pollution from stormwater runoff and other sources.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1447800"/>
            <a:ext cx="4953173" cy="4656868"/>
            <a:chOff x="1602" y="1624"/>
            <a:chExt cx="6957" cy="6828"/>
          </a:xfrm>
        </p:grpSpPr>
        <p:sp>
          <p:nvSpPr>
            <p:cNvPr id="380931" name="Oval 3"/>
            <p:cNvSpPr>
              <a:spLocks noChangeArrowheads="1"/>
            </p:cNvSpPr>
            <p:nvPr/>
          </p:nvSpPr>
          <p:spPr bwMode="auto">
            <a:xfrm>
              <a:off x="3207" y="4752"/>
              <a:ext cx="3746" cy="37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TCP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Cleanup Contaminated Sites and Sediment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80932" name="Oval 4"/>
            <p:cNvSpPr>
              <a:spLocks noChangeArrowheads="1"/>
            </p:cNvSpPr>
            <p:nvPr/>
          </p:nvSpPr>
          <p:spPr bwMode="auto">
            <a:xfrm>
              <a:off x="4920" y="1736"/>
              <a:ext cx="3639" cy="368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WQ 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Prevent Harm From Stormwater Runoff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80933" name="Oval 5"/>
            <p:cNvSpPr>
              <a:spLocks noChangeArrowheads="1"/>
            </p:cNvSpPr>
            <p:nvPr/>
          </p:nvSpPr>
          <p:spPr bwMode="auto">
            <a:xfrm>
              <a:off x="1602" y="1624"/>
              <a:ext cx="3639" cy="370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HWTR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Prevent Toxic Contamination</a:t>
              </a:r>
            </a:p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2057400" y="3048000"/>
            <a:ext cx="1676400" cy="1486252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Urban Waters Initiative</a:t>
            </a:r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00800" y="2819400"/>
            <a:ext cx="22098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Local Source Control Specialist Partnership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Arrow Connector 33"/>
          <p:cNvCxnSpPr>
            <a:stCxn id="12" idx="6"/>
            <a:endCxn id="20" idx="2"/>
          </p:cNvCxnSpPr>
          <p:nvPr/>
        </p:nvCxnSpPr>
        <p:spPr>
          <a:xfrm flipV="1">
            <a:off x="3733800" y="3771900"/>
            <a:ext cx="2667000" cy="19226"/>
          </a:xfrm>
          <a:prstGeom prst="straightConnector1">
            <a:avLst/>
          </a:prstGeom>
          <a:ln w="57150" cmpd="sng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24600" y="4876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99"/>
                </a:solidFill>
              </a:rPr>
              <a:t>Spokane Regional Health District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838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 </a:t>
            </a:r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Integrating Three Priorities</a:t>
            </a:r>
            <a:endParaRPr lang="en-US" sz="4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1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okane River Overview.jpg"/>
          <p:cNvPicPr>
            <a:picLocks noChangeAspect="1"/>
          </p:cNvPicPr>
          <p:nvPr/>
        </p:nvPicPr>
        <p:blipFill>
          <a:blip r:embed="rId2" cstate="print"/>
          <a:srcRect l="6066" t="3125" r="4963" b="3125"/>
          <a:stretch>
            <a:fillRect/>
          </a:stretch>
        </p:blipFill>
        <p:spPr>
          <a:xfrm>
            <a:off x="228600" y="1143000"/>
            <a:ext cx="3784600" cy="5160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4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Spokane Urban Waters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4578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PBDE</a:t>
            </a:r>
            <a:endParaRPr lang="en-US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4578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Metals</a:t>
            </a:r>
            <a:endParaRPr lang="en-US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64578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Dioxin/Furan</a:t>
            </a:r>
            <a:endParaRPr lang="en-US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578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PCB</a:t>
            </a:r>
            <a:endParaRPr lang="en-US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Picture 14" descr="LL Background Stu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1554" y="152400"/>
            <a:ext cx="2237510" cy="2895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38400" y="3581400"/>
            <a:ext cx="533400" cy="685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8" idx="3"/>
            <a:endCxn id="29" idx="1"/>
          </p:cNvCxnSpPr>
          <p:nvPr/>
        </p:nvCxnSpPr>
        <p:spPr>
          <a:xfrm>
            <a:off x="2971800" y="3924300"/>
            <a:ext cx="3048000" cy="72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6" idx="3"/>
          </p:cNvCxnSpPr>
          <p:nvPr/>
        </p:nvCxnSpPr>
        <p:spPr>
          <a:xfrm flipV="1">
            <a:off x="3657600" y="3048000"/>
            <a:ext cx="838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Picture 28" descr="City Subbasin Focus.jpg"/>
          <p:cNvPicPr>
            <a:picLocks noChangeAspect="1"/>
          </p:cNvPicPr>
          <p:nvPr/>
        </p:nvPicPr>
        <p:blipFill>
          <a:blip r:embed="rId4" cstate="print"/>
          <a:srcRect l="6280" t="3234" r="5804" b="2950"/>
          <a:stretch>
            <a:fillRect/>
          </a:stretch>
        </p:blipFill>
        <p:spPr>
          <a:xfrm>
            <a:off x="6019800" y="2590800"/>
            <a:ext cx="2979683" cy="41148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429000" y="3810000"/>
            <a:ext cx="2286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457200"/>
            <a:ext cx="4267200" cy="762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PCB Challenges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body" idx="2"/>
          </p:nvPr>
        </p:nvSpPr>
        <p:spPr>
          <a:xfrm>
            <a:off x="381000" y="1524000"/>
            <a:ext cx="4724400" cy="4724400"/>
          </a:xfrm>
          <a:noFill/>
          <a:ln/>
        </p:spPr>
        <p:txBody>
          <a:bodyPr>
            <a:noAutofit/>
          </a:bodyPr>
          <a:lstStyle/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</a:t>
            </a:r>
            <a:r>
              <a:rPr lang="en-US" sz="2400" dirty="0" smtClean="0">
                <a:solidFill>
                  <a:srgbClr val="FFFF99"/>
                </a:solidFill>
                <a:latin typeface="+mj-lt"/>
              </a:rPr>
              <a:t>Low-level tracing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Small sources 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Historical contamination</a:t>
            </a:r>
            <a:endParaRPr lang="en-US" sz="2400" dirty="0">
              <a:solidFill>
                <a:srgbClr val="FFFF99"/>
              </a:solidFill>
              <a:effectLst/>
              <a:latin typeface="+mj-lt"/>
            </a:endParaRP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Not all data is comparable</a:t>
            </a:r>
            <a:endParaRPr lang="en-US" sz="2400" dirty="0">
              <a:solidFill>
                <a:srgbClr val="FFFF99"/>
              </a:solidFill>
              <a:effectLst/>
              <a:latin typeface="+mj-lt"/>
            </a:endParaRP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Air deposition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latin typeface="+mj-lt"/>
              </a:rPr>
              <a:t>  “PCB-free” myth</a:t>
            </a:r>
            <a:endParaRPr lang="en-US" sz="2400" dirty="0">
              <a:solidFill>
                <a:srgbClr val="FFFF99"/>
              </a:solidFill>
              <a:effectLst/>
              <a:latin typeface="+mj-lt"/>
            </a:endParaRP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Contaminant </a:t>
            </a:r>
            <a:r>
              <a:rPr lang="en-US" sz="2400" dirty="0">
                <a:solidFill>
                  <a:srgbClr val="FFFF99"/>
                </a:solidFill>
                <a:effectLst/>
                <a:latin typeface="+mj-lt"/>
              </a:rPr>
              <a:t>in everyday </a:t>
            </a: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products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latin typeface="+mj-lt"/>
              </a:rPr>
              <a:t>  Regulatory limits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Stormwater is a source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latin typeface="+mj-lt"/>
              </a:rPr>
              <a:t>  Knowledge gaps</a:t>
            </a:r>
          </a:p>
          <a:p>
            <a:pPr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/>
                <a:latin typeface="+mj-lt"/>
              </a:rPr>
              <a:t>  Human dimension</a:t>
            </a:r>
          </a:p>
          <a:p>
            <a:pPr marL="0" lvl="1" eaLnBrk="0" hangingPunct="0">
              <a:spcBef>
                <a:spcPct val="0"/>
              </a:spcBef>
              <a:buClrTx/>
              <a:buSzTx/>
            </a:pPr>
            <a:endParaRPr lang="en-US" sz="2400" dirty="0" smtClean="0">
              <a:solidFill>
                <a:srgbClr val="FFFF99"/>
              </a:solidFill>
              <a:latin typeface="+mj-lt"/>
            </a:endParaRPr>
          </a:p>
          <a:p>
            <a:pPr marL="0" lvl="1" eaLnBrk="0" hangingPunct="0">
              <a:spcBef>
                <a:spcPct val="0"/>
              </a:spcBef>
              <a:buClrTx/>
              <a:buSzTx/>
            </a:pPr>
            <a:endParaRPr lang="en-US" sz="2400" dirty="0" smtClean="0">
              <a:solidFill>
                <a:srgbClr val="FFFF99"/>
              </a:solidFill>
              <a:latin typeface="+mj-lt"/>
            </a:endParaRPr>
          </a:p>
          <a:p>
            <a:pPr eaLnBrk="0" hangingPunct="0">
              <a:spcBef>
                <a:spcPct val="0"/>
              </a:spcBef>
              <a:buClrTx/>
              <a:buSzTx/>
            </a:pPr>
            <a:endParaRPr lang="en-US" sz="2400" b="1" dirty="0">
              <a:solidFill>
                <a:srgbClr val="FFE67D"/>
              </a:solidFill>
              <a:effectLst/>
            </a:endParaRPr>
          </a:p>
        </p:txBody>
      </p:sp>
      <p:pic>
        <p:nvPicPr>
          <p:cNvPr id="7" name="Content Placeholder 6" descr="Spokane outfall map hr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9307" r="17682"/>
          <a:stretch>
            <a:fillRect/>
          </a:stretch>
        </p:blipFill>
        <p:spPr>
          <a:xfrm>
            <a:off x="5249333" y="1371600"/>
            <a:ext cx="3513667" cy="451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Waters </a:t>
            </a:r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  <a:endParaRPr 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10200" y="3581400"/>
            <a:ext cx="3429000" cy="2971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* </a:t>
            </a:r>
            <a:r>
              <a:rPr lang="en-US" sz="2400" b="1" u="sng" dirty="0" smtClean="0">
                <a:solidFill>
                  <a:schemeClr val="bg1"/>
                </a:solidFill>
                <a:latin typeface="+mj-lt"/>
              </a:rPr>
              <a:t>COLLABORATION IS KEY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!</a:t>
            </a:r>
          </a:p>
          <a:p>
            <a:pPr>
              <a:spcAft>
                <a:spcPts val="400"/>
              </a:spcAft>
            </a:pPr>
            <a:endParaRPr lang="en-US" sz="1400" b="1" cap="all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City of Spokane</a:t>
            </a: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Alpine Homeowners Association</a:t>
            </a: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Liberty Lake Sewer and Water District</a:t>
            </a: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Spokane Aquifer Joint Board</a:t>
            </a: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Spokane River Forum</a:t>
            </a: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Spokane Regional Health District</a:t>
            </a:r>
          </a:p>
          <a:p>
            <a:pPr>
              <a:spcAft>
                <a:spcPts val="40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Spokane County</a:t>
            </a:r>
          </a:p>
          <a:p>
            <a:pPr>
              <a:spcAft>
                <a:spcPts val="0"/>
              </a:spcAft>
            </a:pPr>
            <a:r>
              <a:rPr 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Many others</a:t>
            </a:r>
            <a:endParaRPr lang="en-US" sz="1400" b="1" cap="all" dirty="0" smtClean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5486400" y="1524000"/>
            <a:ext cx="2362200" cy="914400"/>
          </a:xfrm>
          <a:prstGeom prst="ellipse">
            <a:avLst/>
          </a:prstGeom>
          <a:solidFill>
            <a:srgbClr val="FFCC99"/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Incentives</a:t>
            </a: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Oval 31"/>
          <p:cNvSpPr>
            <a:spLocks noChangeArrowheads="1"/>
          </p:cNvSpPr>
          <p:nvPr/>
        </p:nvSpPr>
        <p:spPr bwMode="auto">
          <a:xfrm>
            <a:off x="2971800" y="1524000"/>
            <a:ext cx="2286000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en-US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Education</a:t>
            </a:r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" name="Oval 33"/>
          <p:cNvSpPr>
            <a:spLocks noChangeArrowheads="1"/>
          </p:cNvSpPr>
          <p:nvPr/>
        </p:nvSpPr>
        <p:spPr bwMode="auto">
          <a:xfrm>
            <a:off x="1295400" y="2514600"/>
            <a:ext cx="2362200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en-US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BMP </a:t>
            </a:r>
            <a:endParaRPr lang="en-US" sz="20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itchFamily="34" charset="0"/>
              </a:rPr>
              <a:t>Implementation</a:t>
            </a: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3886200" y="2514600"/>
            <a:ext cx="23622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Site Cleanups</a:t>
            </a:r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304800" y="5638800"/>
            <a:ext cx="2286000" cy="914400"/>
          </a:xfrm>
          <a:prstGeom prst="ellipse">
            <a:avLst/>
          </a:prstGeom>
          <a:solidFill>
            <a:srgbClr val="E1C7BD"/>
          </a:solidFill>
          <a:ln w="28575">
            <a:noFill/>
            <a:prstDash val="dash"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Permits/Enforcement</a:t>
            </a:r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553200" y="2514600"/>
            <a:ext cx="23622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Training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Oval 32"/>
          <p:cNvSpPr>
            <a:spLocks noChangeArrowheads="1"/>
          </p:cNvSpPr>
          <p:nvPr/>
        </p:nvSpPr>
        <p:spPr bwMode="auto">
          <a:xfrm>
            <a:off x="381000" y="3581400"/>
            <a:ext cx="2286000" cy="914400"/>
          </a:xfrm>
          <a:prstGeom prst="ellipse">
            <a:avLst/>
          </a:prstGeom>
          <a:solidFill>
            <a:srgbClr val="E1C7BD"/>
          </a:solidFill>
          <a:ln w="28575">
            <a:noFill/>
            <a:prstDash val="dash"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Facilitation</a:t>
            </a: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Oval 31"/>
          <p:cNvSpPr>
            <a:spLocks noChangeArrowheads="1"/>
          </p:cNvSpPr>
          <p:nvPr/>
        </p:nvSpPr>
        <p:spPr bwMode="auto">
          <a:xfrm>
            <a:off x="2971800" y="3581400"/>
            <a:ext cx="2286000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Regulation</a:t>
            </a: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1143000" y="4648200"/>
            <a:ext cx="23622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Tool Development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304800" y="1524000"/>
            <a:ext cx="2362200" cy="914400"/>
          </a:xfrm>
          <a:prstGeom prst="ellipse">
            <a:avLst/>
          </a:prstGeom>
          <a:solidFill>
            <a:srgbClr val="FFCC99"/>
          </a:solidFill>
          <a:ln w="28575">
            <a:noFill/>
            <a:prstDash val="dash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en-US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 Narrow" pitchFamily="34" charset="0"/>
              </a:rPr>
              <a:t>Source</a:t>
            </a:r>
            <a:endParaRPr lang="en-US" sz="20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itchFamily="34" charset="0"/>
              </a:rPr>
              <a:t>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913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 Lake Pilot Project</a:t>
            </a:r>
            <a:endParaRPr 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648200" cy="914400"/>
          </a:xfrm>
        </p:spPr>
        <p:txBody>
          <a:bodyPr>
            <a:normAutofit/>
          </a:bodyPr>
          <a:lstStyle/>
          <a:p>
            <a:r>
              <a:rPr lang="en-US" sz="1800" b="0" dirty="0" smtClean="0">
                <a:solidFill>
                  <a:srgbClr val="FFFF99"/>
                </a:solidFill>
                <a:latin typeface="+mj-lt"/>
              </a:rPr>
              <a:t>Purpose – Verify techniques and begin to fill </a:t>
            </a:r>
            <a:r>
              <a:rPr lang="en-US" sz="1800" b="0" dirty="0" err="1" smtClean="0">
                <a:solidFill>
                  <a:srgbClr val="FFFF99"/>
                </a:solidFill>
                <a:latin typeface="+mj-lt"/>
              </a:rPr>
              <a:t>CoC</a:t>
            </a:r>
            <a:r>
              <a:rPr lang="en-US" sz="1800" b="0" dirty="0" smtClean="0">
                <a:solidFill>
                  <a:srgbClr val="FFFF99"/>
                </a:solidFill>
                <a:latin typeface="+mj-lt"/>
              </a:rPr>
              <a:t> </a:t>
            </a:r>
            <a:r>
              <a:rPr lang="en-US" sz="2000" b="0" dirty="0" smtClean="0">
                <a:solidFill>
                  <a:srgbClr val="FFFF99"/>
                </a:solidFill>
                <a:latin typeface="+mj-lt"/>
              </a:rPr>
              <a:t>KNOWLEDGE</a:t>
            </a:r>
            <a:r>
              <a:rPr lang="en-US" sz="1800" b="0" dirty="0" smtClean="0">
                <a:solidFill>
                  <a:srgbClr val="FFFF99"/>
                </a:solidFill>
                <a:latin typeface="+mj-lt"/>
              </a:rPr>
              <a:t> gaps before entering the City of Spokane to source trace.</a:t>
            </a:r>
            <a:endParaRPr lang="en-US" sz="1800" b="0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953000" cy="38457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Tx/>
              <a:buNone/>
            </a:pPr>
            <a:r>
              <a:rPr lang="en-US" sz="2000" b="1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PCB</a:t>
            </a:r>
          </a:p>
          <a:p>
            <a:pPr>
              <a:spcBef>
                <a:spcPts val="384"/>
              </a:spcBef>
              <a:buClrTx/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In all media</a:t>
            </a:r>
          </a:p>
          <a:p>
            <a:pPr>
              <a:spcBef>
                <a:spcPts val="384"/>
              </a:spcBef>
              <a:buClrTx/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Similar concentration in sanitary sewer and stormwater. </a:t>
            </a:r>
          </a:p>
          <a:p>
            <a:pPr>
              <a:spcBef>
                <a:spcPts val="24"/>
              </a:spcBef>
              <a:buClrTx/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Higher concentration in residential sewer water than industrial sewer water.</a:t>
            </a:r>
          </a:p>
          <a:p>
            <a:pPr>
              <a:spcBef>
                <a:spcPts val="24"/>
              </a:spcBef>
              <a:buClrTx/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Higher in old residential sewer water than new residential.</a:t>
            </a:r>
          </a:p>
          <a:p>
            <a:pPr>
              <a:buClr>
                <a:schemeClr val="tx1"/>
              </a:buClr>
              <a:buNone/>
            </a:pP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6" name="Content Placeholder 5" descr="LL ppt map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86400" y="1447800"/>
            <a:ext cx="3336442" cy="4319931"/>
          </a:xfrm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85800"/>
            <a:ext cx="8229600" cy="62788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PCB Source Tracing Plan</a:t>
            </a:r>
            <a:endParaRPr lang="en-US" sz="4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Content Placeholder 22" descr="Spokane Source Tracing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5647" y="1676400"/>
            <a:ext cx="3612907" cy="46783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5472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Tx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Start in city of Spokane</a:t>
            </a:r>
          </a:p>
          <a:p>
            <a:pPr>
              <a:spcBef>
                <a:spcPts val="0"/>
              </a:spcBef>
              <a:spcAft>
                <a:spcPts val="1200"/>
              </a:spcAft>
              <a:buClrTx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Characterize more outfalls</a:t>
            </a:r>
            <a:endParaRPr lang="en-US" sz="20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ClrTx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Up-the-pipe stormwater and sanitary sewer water tracing.</a:t>
            </a:r>
          </a:p>
          <a:p>
            <a:pPr lvl="1">
              <a:spcBef>
                <a:spcPts val="0"/>
              </a:spcBef>
              <a:buClrTx/>
              <a:buFont typeface="Wingdings 2" pitchFamily="18" charset="2"/>
              <a:buChar char=""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Union basin</a:t>
            </a:r>
          </a:p>
          <a:p>
            <a:pPr lvl="1">
              <a:spcBef>
                <a:spcPts val="0"/>
              </a:spcBef>
              <a:buClrTx/>
              <a:buFont typeface="Wingdings 2" pitchFamily="18" charset="2"/>
              <a:buChar char=""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Combined sewer overflow #34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Tx/>
              <a:buFont typeface="Wingdings 2" pitchFamily="18" charset="2"/>
              <a:buChar char=""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Erie basin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Business visits by SRHD Local Source Control Specialist, Sandy Phillips.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Historical analysis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Current product list</a:t>
            </a:r>
          </a:p>
        </p:txBody>
      </p:sp>
      <p:sp>
        <p:nvSpPr>
          <p:cNvPr id="25" name="Flowchart: Process 24"/>
          <p:cNvSpPr/>
          <p:nvPr/>
        </p:nvSpPr>
        <p:spPr>
          <a:xfrm>
            <a:off x="1371600" y="6019800"/>
            <a:ext cx="228600" cy="1524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ocess 26"/>
          <p:cNvSpPr/>
          <p:nvPr/>
        </p:nvSpPr>
        <p:spPr>
          <a:xfrm>
            <a:off x="1143000" y="6096000"/>
            <a:ext cx="304800" cy="762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020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" y="38100"/>
            <a:ext cx="9093200" cy="681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228601"/>
            <a:ext cx="7162800" cy="12618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Parcel Site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Toxics Cleanup Program PCB removal project in Union Basin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2334</TotalTime>
  <Words>782</Words>
  <Application>Microsoft Office PowerPoint</Application>
  <PresentationFormat>On-screen Show (4:3)</PresentationFormat>
  <Paragraphs>165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Spokane Basin Urban Waters Update</vt:lpstr>
      <vt:lpstr>2007 Urban Waters Initiative</vt:lpstr>
      <vt:lpstr> Integrating Three Priorities</vt:lpstr>
      <vt:lpstr>PowerPoint Presentation</vt:lpstr>
      <vt:lpstr>PCB Challenges </vt:lpstr>
      <vt:lpstr>Urban Waters Tools</vt:lpstr>
      <vt:lpstr>Liberty Lake Pilot Project</vt:lpstr>
      <vt:lpstr>PCB Source Tracing Plan</vt:lpstr>
      <vt:lpstr>PowerPoint Presentation</vt:lpstr>
      <vt:lpstr>Spokane Basin Project Highlights</vt:lpstr>
      <vt:lpstr>City Parcel Area Progress</vt:lpstr>
      <vt:lpstr>PCB Hot Spots</vt:lpstr>
      <vt:lpstr>PCB Signatures</vt:lpstr>
      <vt:lpstr>More Progress…</vt:lpstr>
      <vt:lpstr>Contacts</vt:lpstr>
    </vt:vector>
  </TitlesOfParts>
  <Company>WA Department of Ecology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AFER461</dc:creator>
  <cp:lastModifiedBy>Arianne</cp:lastModifiedBy>
  <cp:revision>254</cp:revision>
  <dcterms:created xsi:type="dcterms:W3CDTF">2008-10-16T22:05:16Z</dcterms:created>
  <dcterms:modified xsi:type="dcterms:W3CDTF">2011-05-24T07:04:18Z</dcterms:modified>
</cp:coreProperties>
</file>