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sldIdLst>
    <p:sldId id="258" r:id="rId2"/>
    <p:sldId id="261" r:id="rId3"/>
    <p:sldId id="262" r:id="rId4"/>
    <p:sldId id="263" r:id="rId5"/>
    <p:sldId id="264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AD326256-EB5C-4F14-A447-13054A026CF5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1380D2B-C5DC-4BF8-B683-B3B703347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82049-CCCE-4F0F-BD15-B0B048E00B3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TMDLs used to look like (Liberty</a:t>
            </a:r>
            <a:r>
              <a:rPr lang="en-US" baseline="0" dirty="0" smtClean="0"/>
              <a:t> Lake and Spokane)</a:t>
            </a:r>
            <a:endParaRPr lang="en-US" dirty="0" smtClean="0"/>
          </a:p>
          <a:p>
            <a:r>
              <a:rPr lang="en-US" dirty="0" smtClean="0"/>
              <a:t>“attorney</a:t>
            </a:r>
            <a:r>
              <a:rPr lang="en-US" baseline="0" dirty="0" smtClean="0"/>
              <a:t> stimulus plan”</a:t>
            </a:r>
          </a:p>
          <a:p>
            <a:r>
              <a:rPr lang="en-US" baseline="0" dirty="0" smtClean="0"/>
              <a:t>~1400 TMDLs have been approved since 1996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80D2B-C5DC-4BF8-B683-B3B703347A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</a:t>
            </a:r>
            <a:r>
              <a:rPr lang="en-US" baseline="0" dirty="0" smtClean="0"/>
              <a:t> do we want to put our money?  Plans and lawyers or making a dent in the problem?  We’ve seen the TMDL pathway, let’s try something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80D2B-C5DC-4BF8-B683-B3B703347A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color-t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1371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133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gocolor-t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1905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136900"/>
          </a:xfrm>
        </p:spPr>
        <p:txBody>
          <a:bodyPr/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CB5A6B-F014-419B-9E2C-57F6DF6E3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25D5-5E50-4F1C-943B-5209E0814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81000"/>
            <a:ext cx="2060575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30913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B4443-6FCA-448D-AA31-AD7FFA21C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C166-5E6D-49AA-BAC8-0607F8602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0DDC-F9EF-4199-B8A2-A96ED530D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DDEE8-51F7-40DD-9608-DEA85707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6F7A-27FD-4D66-8E74-F24BC9FDF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4DF2-6640-476C-8D1E-3D779F828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D3C9B-CDCE-463E-B195-5E7E6755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FC257-9254-45D4-A525-BB5546D71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A9122-F089-4FC9-A106-36F00366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color-t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381000"/>
            <a:ext cx="1371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color-t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514600"/>
            <a:ext cx="1447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color-t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4649788"/>
            <a:ext cx="1981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43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C5899DD-10A2-4A89-AA42-A0CC87BE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4488" indent="-344488" algn="l" rtl="0" eaLnBrk="1" fontAlgn="base" hangingPunct="1">
        <a:spcBef>
          <a:spcPct val="20000"/>
        </a:spcBef>
        <a:spcAft>
          <a:spcPct val="0"/>
        </a:spcAft>
        <a:buChar char="•"/>
        <a:tabLst>
          <a:tab pos="914400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257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tabLst>
          <a:tab pos="914400" algn="l"/>
        </a:tabLst>
        <a:defRPr sz="2800">
          <a:solidFill>
            <a:schemeClr val="tx1"/>
          </a:solidFill>
          <a:latin typeface="+mn-lt"/>
        </a:defRPr>
      </a:lvl2pPr>
      <a:lvl3pPr marL="1139825" indent="-284163" algn="l" rtl="0" eaLnBrk="1" fontAlgn="base" hangingPunct="1">
        <a:spcBef>
          <a:spcPct val="20000"/>
        </a:spcBef>
        <a:spcAft>
          <a:spcPct val="0"/>
        </a:spcAft>
        <a:buChar char="•"/>
        <a:tabLst>
          <a:tab pos="914400" algn="l"/>
        </a:tabLst>
        <a:defRPr sz="2400">
          <a:solidFill>
            <a:schemeClr val="tx1"/>
          </a:solidFill>
          <a:latin typeface="+mn-lt"/>
        </a:defRPr>
      </a:lvl3pPr>
      <a:lvl4pPr marL="1484313" indent="-230188" algn="l" rtl="0" eaLnBrk="1" fontAlgn="base" hangingPunct="1">
        <a:spcBef>
          <a:spcPct val="20000"/>
        </a:spcBef>
        <a:spcAft>
          <a:spcPct val="0"/>
        </a:spcAft>
        <a:buChar char="–"/>
        <a:tabLst>
          <a:tab pos="914400" algn="l"/>
        </a:tabLst>
        <a:defRPr sz="2000">
          <a:solidFill>
            <a:schemeClr val="tx1"/>
          </a:solidFill>
          <a:latin typeface="+mn-lt"/>
        </a:defRPr>
      </a:lvl4pPr>
      <a:lvl5pPr marL="18811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5pPr>
      <a:lvl6pPr marL="23383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6pPr>
      <a:lvl7pPr marL="27955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7pPr>
      <a:lvl8pPr marL="32527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8pPr>
      <a:lvl9pPr marL="37099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FP west 6-3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8758238" cy="2162175"/>
          </a:xfrm>
          <a:solidFill>
            <a:schemeClr val="bg1">
              <a:alpha val="28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</a:rPr>
              <a:t>Regulatory Path Forward</a:t>
            </a:r>
            <a:br>
              <a:rPr lang="en-US" sz="3200" dirty="0" smtClean="0">
                <a:solidFill>
                  <a:srgbClr val="002060"/>
                </a:solidFill>
                <a:effectLst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</a:rPr>
              <a:t>for Spokane River PCBs</a:t>
            </a:r>
            <a:r>
              <a:rPr lang="en-US" sz="44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4400" dirty="0" smtClean="0">
                <a:solidFill>
                  <a:srgbClr val="002060"/>
                </a:solidFill>
                <a:effectLst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</a:rPr>
              <a:t>________________________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  <a:t>David Moore</a:t>
            </a:r>
            <a:b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</a:br>
            <a: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  <a:t>Washington State Department of Ecology</a:t>
            </a:r>
            <a:b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</a:br>
            <a: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  <a:t>Eastern Regional Office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562600"/>
            <a:ext cx="1038225" cy="1009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path: TMDLs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TMDLs required where water bodies fail to meet standards (303 d list)</a:t>
            </a:r>
          </a:p>
          <a:p>
            <a:r>
              <a:rPr lang="en-US" dirty="0" smtClean="0"/>
              <a:t>TMDLs have changed – increased awareness, controversy = long effort</a:t>
            </a:r>
          </a:p>
          <a:p>
            <a:r>
              <a:rPr lang="en-US" dirty="0" smtClean="0"/>
              <a:t>Spokane DO TMDL – 12 years</a:t>
            </a:r>
          </a:p>
          <a:p>
            <a:r>
              <a:rPr lang="en-US" dirty="0" smtClean="0"/>
              <a:t>Currently ~1600 TMDLs need to be complete within 13 years of listing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path: Straight-to-Implementation (STI)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pathway for PCBs?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sz="2400" dirty="0" smtClean="0"/>
              <a:t>Source assessment study (foundation)</a:t>
            </a:r>
          </a:p>
          <a:p>
            <a:pPr lvl="1"/>
            <a:r>
              <a:rPr lang="en-US" sz="2400" dirty="0" smtClean="0"/>
              <a:t>WWTP permits</a:t>
            </a:r>
          </a:p>
          <a:p>
            <a:pPr lvl="1"/>
            <a:r>
              <a:rPr lang="en-US" sz="2400" dirty="0" smtClean="0"/>
              <a:t>Stormwater (CSOs) permits</a:t>
            </a:r>
          </a:p>
          <a:p>
            <a:pPr lvl="1"/>
            <a:r>
              <a:rPr lang="en-US" sz="2400" dirty="0" smtClean="0"/>
              <a:t>Urban waters tracing etc.</a:t>
            </a:r>
          </a:p>
          <a:p>
            <a:pPr lvl="1"/>
            <a:r>
              <a:rPr lang="en-US" sz="2400" dirty="0" smtClean="0"/>
              <a:t>Legislation</a:t>
            </a:r>
          </a:p>
          <a:p>
            <a:pPr lvl="1"/>
            <a:r>
              <a:rPr lang="en-US" sz="2400" dirty="0" smtClean="0"/>
              <a:t>Upland / beach cleanups</a:t>
            </a:r>
          </a:p>
          <a:p>
            <a:pPr lvl="1"/>
            <a:r>
              <a:rPr lang="en-US" sz="2400" dirty="0" smtClean="0"/>
              <a:t>Monitoring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Benefits of 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“Cleaner water faster” is the goal</a:t>
            </a:r>
          </a:p>
          <a:p>
            <a:r>
              <a:rPr lang="en-US" dirty="0" smtClean="0"/>
              <a:t>Source reduction focus</a:t>
            </a:r>
          </a:p>
          <a:p>
            <a:pPr lvl="1"/>
            <a:r>
              <a:rPr lang="en-US" dirty="0" smtClean="0"/>
              <a:t>Technical background work </a:t>
            </a:r>
            <a:r>
              <a:rPr lang="en-US" dirty="0" smtClean="0"/>
              <a:t>very </a:t>
            </a:r>
            <a:r>
              <a:rPr lang="en-US" dirty="0" smtClean="0"/>
              <a:t>extensive already.</a:t>
            </a:r>
          </a:p>
          <a:p>
            <a:r>
              <a:rPr lang="en-US" dirty="0" smtClean="0"/>
              <a:t>Elements already in place – ready to go and expand.</a:t>
            </a:r>
          </a:p>
          <a:p>
            <a:r>
              <a:rPr lang="en-US" dirty="0" smtClean="0"/>
              <a:t>Does not preclude future TMDL pathway.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125" t="13281" r="6250" b="7031"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xicsReductionStrat_SRF2011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83B77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ToxicsReductionStrat_SRF2011</Template>
  <TotalTime>5728</TotalTime>
  <Words>187</Words>
  <Application>Microsoft Office PowerPoint</Application>
  <PresentationFormat>On-screen Show (4:3)</PresentationFormat>
  <Paragraphs>29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ToxicsReductionStrat_SRF2011</vt:lpstr>
      <vt:lpstr>Regulatory Path Forward for Spokane River PCBs ________________________ David Moore Washington State Department of Ecology Eastern Regional Office</vt:lpstr>
      <vt:lpstr>Standard path: TMDLs</vt:lpstr>
      <vt:lpstr>New path: Straight-to-Implementation (STI)</vt:lpstr>
      <vt:lpstr>Possible Benefits of STI</vt:lpstr>
      <vt:lpstr>Slide 5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Regulatory Path for Spokane River PCBs  ________________________  Washington State Department of Ecology </dc:title>
  <dc:creator>David Moore</dc:creator>
  <cp:lastModifiedBy>David Moore</cp:lastModifiedBy>
  <cp:revision>105</cp:revision>
  <dcterms:created xsi:type="dcterms:W3CDTF">2011-05-09T18:43:14Z</dcterms:created>
  <dcterms:modified xsi:type="dcterms:W3CDTF">2011-05-20T22:03:35Z</dcterms:modified>
</cp:coreProperties>
</file>