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00" r:id="rId2"/>
    <p:sldMasterId id="2147483914" r:id="rId3"/>
    <p:sldMasterId id="2147483926" r:id="rId4"/>
    <p:sldMasterId id="2147483938" r:id="rId5"/>
  </p:sldMasterIdLst>
  <p:notesMasterIdLst>
    <p:notesMasterId r:id="rId54"/>
  </p:notesMasterIdLst>
  <p:handoutMasterIdLst>
    <p:handoutMasterId r:id="rId55"/>
  </p:handoutMasterIdLst>
  <p:sldIdLst>
    <p:sldId id="256" r:id="rId6"/>
    <p:sldId id="293" r:id="rId7"/>
    <p:sldId id="273" r:id="rId8"/>
    <p:sldId id="294" r:id="rId9"/>
    <p:sldId id="329" r:id="rId10"/>
    <p:sldId id="277" r:id="rId11"/>
    <p:sldId id="295" r:id="rId12"/>
    <p:sldId id="296" r:id="rId13"/>
    <p:sldId id="307" r:id="rId14"/>
    <p:sldId id="312" r:id="rId15"/>
    <p:sldId id="292" r:id="rId16"/>
    <p:sldId id="313" r:id="rId17"/>
    <p:sldId id="327" r:id="rId18"/>
    <p:sldId id="300" r:id="rId19"/>
    <p:sldId id="314" r:id="rId20"/>
    <p:sldId id="336" r:id="rId21"/>
    <p:sldId id="333" r:id="rId22"/>
    <p:sldId id="334" r:id="rId23"/>
    <p:sldId id="338" r:id="rId24"/>
    <p:sldId id="337" r:id="rId25"/>
    <p:sldId id="260" r:id="rId26"/>
    <p:sldId id="259" r:id="rId27"/>
    <p:sldId id="266" r:id="rId28"/>
    <p:sldId id="265" r:id="rId29"/>
    <p:sldId id="264" r:id="rId30"/>
    <p:sldId id="263" r:id="rId31"/>
    <p:sldId id="267" r:id="rId32"/>
    <p:sldId id="268" r:id="rId33"/>
    <p:sldId id="269" r:id="rId34"/>
    <p:sldId id="309" r:id="rId35"/>
    <p:sldId id="326" r:id="rId36"/>
    <p:sldId id="325" r:id="rId37"/>
    <p:sldId id="335" r:id="rId38"/>
    <p:sldId id="331" r:id="rId39"/>
    <p:sldId id="317" r:id="rId40"/>
    <p:sldId id="318" r:id="rId41"/>
    <p:sldId id="319" r:id="rId42"/>
    <p:sldId id="320" r:id="rId43"/>
    <p:sldId id="321" r:id="rId44"/>
    <p:sldId id="322" r:id="rId45"/>
    <p:sldId id="316" r:id="rId46"/>
    <p:sldId id="299" r:id="rId47"/>
    <p:sldId id="298" r:id="rId48"/>
    <p:sldId id="297" r:id="rId49"/>
    <p:sldId id="302" r:id="rId50"/>
    <p:sldId id="301" r:id="rId51"/>
    <p:sldId id="290" r:id="rId52"/>
    <p:sldId id="339" r:id="rId5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DFF7"/>
    <a:srgbClr val="66FF66"/>
    <a:srgbClr val="09CDE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8" autoAdjust="0"/>
    <p:restoredTop sz="90654" autoAdjust="0"/>
  </p:normalViewPr>
  <p:slideViewPr>
    <p:cSldViewPr>
      <p:cViewPr varScale="1">
        <p:scale>
          <a:sx n="42" d="100"/>
          <a:sy n="42" d="100"/>
        </p:scale>
        <p:origin x="-2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2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7CAFB5-9E73-4BA4-98D6-60BADF8470B3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ABA97C7-859E-456A-AB3B-59828285D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810B6A-83DE-48D4-B3DC-CDFC2C872B8A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6" tIns="46588" rIns="93176" bIns="4658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50BEE9-F853-49AB-BC85-75BCF472D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b="1" smtClean="0">
                <a:latin typeface="Arial" charset="0"/>
                <a:cs typeface="Arial" charset="0"/>
              </a:rPr>
              <a:t>From Executive Summary of “Data Summary Report for the Remedial Investigation of Hanford Site Releases to the Columbia River, Hanford Site, Washington”, WCH-398.</a:t>
            </a:r>
            <a:endParaRPr lang="en-US" smtClean="0">
              <a:latin typeface="Arial" charset="0"/>
              <a:cs typeface="Arial" charset="0"/>
            </a:endParaRPr>
          </a:p>
          <a:p>
            <a:pPr defTabSz="930275"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DF1560-3C6A-4622-B590-0CDFA5D4B4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b="1" smtClean="0"/>
              <a:t>From Executive Summary of “Data Summary Report for the Remedial Investigation of Hanford Site Releases to the Columbia River, Hanford Site, Washington”, WCH-398.</a:t>
            </a:r>
            <a:endParaRPr lang="en-US" smtClean="0"/>
          </a:p>
          <a:p>
            <a:pPr defTabSz="930275"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7E8C39-5376-4851-BDAA-2E2534494C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758FBF-6815-440C-B1FC-FCF19944AE1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The Regional Applied Research Effort (RARE) Program is one approach EPA takes to promote collaboration between the regions and ORD. The goals of the program are to: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Provide the regions with near-term research on high-priority, region-specific science needs,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Improve collaboration between regions and ORD laboratories and centers, and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Build a foundation for future scientific interaction. 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80352-6B00-4308-AFDF-03099A78193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mtClean="0">
                <a:solidFill>
                  <a:srgbClr val="FFFF00"/>
                </a:solidFill>
              </a:rPr>
              <a:t>Worldwide distribution (comparable data many locations)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US" smtClean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mtClean="0">
                <a:solidFill>
                  <a:srgbClr val="FFFF00"/>
                </a:solidFill>
              </a:rPr>
              <a:t>  Diet almost exclusively live fish captured near the nest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rgbClr val="FFFF00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mtClean="0">
                <a:solidFill>
                  <a:srgbClr val="FFFF00"/>
                </a:solidFill>
              </a:rPr>
              <a:t>  Long-lived and high nest fidelity.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mtClean="0">
                <a:solidFill>
                  <a:srgbClr val="FFFF00"/>
                </a:solidFill>
              </a:rPr>
              <a:t>  Large stick nests easily located and spaced at regular intervals along rivers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US" smtClean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mtClean="0">
                <a:solidFill>
                  <a:srgbClr val="FFFF00"/>
                </a:solidFill>
              </a:rPr>
              <a:t>  Nests on artificial structures in urban areas with easy nest access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US" smtClean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mtClean="0">
                <a:solidFill>
                  <a:srgbClr val="FFFF00"/>
                </a:solidFill>
              </a:rPr>
              <a:t>  Tolerates short-term nest disturbance during collection of sample egg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smtClean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mtClean="0">
                <a:solidFill>
                  <a:srgbClr val="FFFF00"/>
                </a:solidFill>
              </a:rPr>
              <a:t>  Sensitive to many contaminants with “effect concentrations” known.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smtClean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mtClean="0">
                <a:solidFill>
                  <a:srgbClr val="FFFF00"/>
                </a:solidFill>
              </a:rPr>
              <a:t>  Lay extra egg which is rarely fledged (sample egg collection has minimal effect)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67A08-7468-4318-B39E-F23453AA253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67F7B-B41E-4A71-9228-ACE357FC36A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9E8EA-DF84-4BA5-AD65-1779989CCB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2" descr="Picture1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D7837665-19A9-48D6-B0FF-CF34C4326A55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E3E04CD-3E59-4DCD-931A-7CF996DA7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8F452-924D-4EF9-ABBD-D2090FAFA816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FDC4A-648F-4A32-9C6B-3E137CF31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DE012-2557-4695-B7EE-94092CC8D7C4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B05A4-58A8-4C1F-8B44-16153B1CB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E49D6-B55F-45F8-BF3E-A6E78B34C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514A31-900E-4C6A-BD13-24ABBF765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2F415C-1793-4669-9601-540F2BD6D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A22A8E-99F2-437B-9C82-564B8C47D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C46E65-8C14-4204-BE16-5FDD60A58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D5A9B7-F7BB-4EAC-A44A-54F08DF0F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F0A31A0-6EBE-497A-B05B-28083414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30F2D4-7B13-4C3E-ABB7-52409330C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E2D6CC6-B98E-438E-8087-628802E7AE22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71DFD3-F0B6-4937-9D2F-2327172FA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A56343-24B0-4967-9AF4-F4CA61126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00E5D5-5FE2-4409-A4A0-BD64332DA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854575-359A-4F95-9B87-245D9C1FB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1C9AA3-37D5-496A-93B8-FDF6003CF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4C8E84-84F8-4F08-B9F7-29E7278B9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5CFFDB-0018-482D-BBC7-A5DB3AF83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2A83B0-F32C-40D1-9979-857F0DFDB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7E9A19-236D-4555-A014-9A1CEC89F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7DDF61-9792-4D78-B00D-5A4A32978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5EBA48-C17F-47CF-A9C3-AD2E14B13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08909F88-402E-4BE1-8747-DACB5F8FF7D7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684841A-B839-4E0D-9C19-C83DD5B34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210B49-6C29-4C14-8030-C728AB58D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0A6009-32CA-431B-9402-A7BD9456F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E70500-A5EE-47FF-8164-36A4C6F6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90995C-ED01-444E-8EB3-6D47672BD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8CA24E8-9B76-4307-AD27-2FBC0BE35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6225BC-751D-4205-A2A0-281891738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50FE4A-639E-4EA7-B2D5-3FDD9E8FC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E5F273-34FF-403C-80EE-107DE5D38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88D93D-BC9D-4B5F-AB71-58F9620DE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74CFD8-9E9B-4683-B655-5E9954DCC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567F3A-DCA2-4AD9-8FC8-41D510154834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B9230F-BC87-4F19-BA60-A3C11E8AD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94E96F-F526-4EF3-BB16-AD2911DAC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19C0FE-36FE-4EDE-9662-952C304AE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D74F05-75E3-428F-99AE-3F3D713A1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B865C6-0E17-42BB-82C0-51092C74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38AE25B-9F07-4C55-AA18-9C4D888EB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DF73C4-077A-4AB0-A5EB-1CB7C89D9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BF8135-A9AD-40EB-ACD1-7A62F7635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4AA9F5-D18B-4812-9D0E-B02A21243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</p:grpSp>
      </p:grpSp>
      <p:sp>
        <p:nvSpPr>
          <p:cNvPr id="13625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625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08F2FE-7AAF-44AC-819F-3B0BB0022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EA0AA6-A015-47DA-B8A1-CCF869AD5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B4A85F-839F-4C4E-9002-9AE1FFA134EB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71F164-1CC2-4236-AE5D-6F74FE7A3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BEAC3F-AB6E-43A1-92E7-803BCE32C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D083BB-D566-4D8A-932E-32BB8EF12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36C987-0CE6-4AE2-A434-A80BB75CF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D164F23-B691-4FEC-A677-5C18E8029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B1FE4B4-4FD7-4BF6-A4BD-D5534B483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C61DF9-BADF-435D-99EB-9105A1FAC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AB0978-E95F-40DE-B002-7431E9D89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05022B-7931-46AE-9137-AEDD1E746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6B3197-35D1-4F4E-939C-F8DA57417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78D5B7-A5E4-4F5E-9D74-C61FA43AF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04A81A-3AB7-4BFA-A973-15C7C2D4713E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1E77C3-46D7-461F-B231-065AAC31B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CA167A2-99F9-4471-A85B-F817CE64F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39DC3-1505-451D-9004-912E15177D03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A4531-DAFB-4CFE-BFF1-0FB20187A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4DB6E2EB-15D4-4212-967B-165682D8103E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B269CD3-B21F-4F6E-97B0-B229942A7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ECE2A8D-A4EC-4A01-A871-50BE52F9FC48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8CA1BE5C-9E08-4997-B442-73E76EB38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E66CDE5-7D7A-458C-9ECF-C91F8227A234}" type="datetimeFigureOut">
              <a:rPr lang="en-US"/>
              <a:pPr>
                <a:defRPr/>
              </a:pPr>
              <a:t>5/24/2011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D935C475-934B-420A-8BF1-1BD042C15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162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3998" r:id="rId7"/>
    <p:sldLayoutId id="2147484005" r:id="rId8"/>
    <p:sldLayoutId id="2147484006" r:id="rId9"/>
    <p:sldLayoutId id="2147483997" r:id="rId10"/>
    <p:sldLayoutId id="2147483996" r:id="rId11"/>
    <p:sldLayoutId id="2147484007" r:id="rId12"/>
  </p:sldLayoutIdLst>
  <p:txStyles>
    <p:titleStyle>
      <a:lvl1pPr marL="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Arial" charset="0"/>
        </a:defRPr>
      </a:lvl2pPr>
      <a:lvl3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Arial" charset="0"/>
        </a:defRPr>
      </a:lvl3pPr>
      <a:lvl4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Arial" charset="0"/>
        </a:defRPr>
      </a:lvl4pPr>
      <a:lvl5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Arial" charset="0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Arial" charset="0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Arial" charset="0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Arial" charset="0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Arial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66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66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66"/>
                </a:solidFill>
                <a:latin typeface="+mn-lt"/>
              </a:defRPr>
            </a:lvl1pPr>
          </a:lstStyle>
          <a:p>
            <a:pPr>
              <a:defRPr/>
            </a:pPr>
            <a:fld id="{5287C88C-2275-494F-98BC-0E7F258D2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E2EE677-8172-49A3-ABC5-EBC00F4BF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1F24A12-C90A-48DA-B6B7-0919C10F0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35172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+mn-lt"/>
              </a:endParaRPr>
            </a:p>
          </p:txBody>
        </p:sp>
        <p:grpSp>
          <p:nvGrpSpPr>
            <p:cNvPr id="53258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3517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7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7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7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7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7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8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8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8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8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8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grpSp>
          <p:nvGrpSpPr>
            <p:cNvPr id="53259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3518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8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8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8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9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9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9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9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9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9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9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9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98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199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0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0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0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03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grpSp>
          <p:nvGrpSpPr>
            <p:cNvPr id="5326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3520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0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0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0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0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1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1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12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1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1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1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1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1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1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1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2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2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grpSp>
          <p:nvGrpSpPr>
            <p:cNvPr id="53261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5223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24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25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26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27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28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5229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+mn-lt"/>
                </a:endParaRPr>
              </a:p>
            </p:txBody>
          </p:sp>
          <p:grpSp>
            <p:nvGrpSpPr>
              <p:cNvPr id="53269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3523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13523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13523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sp>
              <p:nvSpPr>
                <p:cNvPr id="135234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</p:grpSp>
        </p:grpSp>
      </p:grpSp>
      <p:sp>
        <p:nvSpPr>
          <p:cNvPr id="13523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523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523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23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/>
              <a:t>Sediment 2007</a:t>
            </a:r>
          </a:p>
        </p:txBody>
      </p:sp>
      <p:sp>
        <p:nvSpPr>
          <p:cNvPr id="13523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341C77B7-7682-48E7-8A9D-9859ABC2A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http://www.fws.gov/midwest/images/RiverOtter.jpg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-design.tjs-labs.com/show-picture?id=122529096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4"/>
          <p:cNvSpPr txBox="1">
            <a:spLocks noChangeArrowheads="1"/>
          </p:cNvSpPr>
          <p:nvPr/>
        </p:nvSpPr>
        <p:spPr bwMode="auto">
          <a:xfrm>
            <a:off x="0" y="762000"/>
            <a:ext cx="9144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500">
                <a:latin typeface="Times New Roman" pitchFamily="18" charset="0"/>
              </a:rPr>
              <a:t>  </a:t>
            </a:r>
            <a:r>
              <a:rPr lang="en-US" sz="4000" b="1">
                <a:solidFill>
                  <a:srgbClr val="66FF66"/>
                </a:solidFill>
                <a:cs typeface="Arial" charset="0"/>
              </a:rPr>
              <a:t>PCB’s In The Columbia River Basin</a:t>
            </a:r>
          </a:p>
        </p:txBody>
      </p:sp>
      <p:sp>
        <p:nvSpPr>
          <p:cNvPr id="69634" name="TextBox 5"/>
          <p:cNvSpPr txBox="1">
            <a:spLocks noChangeArrowheads="1"/>
          </p:cNvSpPr>
          <p:nvPr/>
        </p:nvSpPr>
        <p:spPr bwMode="auto">
          <a:xfrm>
            <a:off x="228600" y="5181600"/>
            <a:ext cx="6096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cs typeface="Arial" charset="0"/>
              </a:rPr>
              <a:t>Mary Lou Soscia</a:t>
            </a:r>
          </a:p>
          <a:p>
            <a:r>
              <a:rPr lang="en-US" sz="2400" b="1">
                <a:solidFill>
                  <a:srgbClr val="FFFF00"/>
                </a:solidFill>
                <a:cs typeface="Arial" charset="0"/>
              </a:rPr>
              <a:t>U.S. Environmental Protection Agency</a:t>
            </a:r>
          </a:p>
          <a:p>
            <a:endParaRPr lang="en-US">
              <a:latin typeface="Times New Roman" pitchFamily="18" charset="0"/>
            </a:endParaRP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49530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Box 7"/>
          <p:cNvSpPr txBox="1">
            <a:spLocks noChangeArrowheads="1"/>
          </p:cNvSpPr>
          <p:nvPr/>
        </p:nvSpPr>
        <p:spPr bwMode="auto">
          <a:xfrm>
            <a:off x="228600" y="2514600"/>
            <a:ext cx="42672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imes New Roman" pitchFamily="18" charset="0"/>
              </a:rPr>
              <a:t>Spokane River Forum</a:t>
            </a:r>
          </a:p>
          <a:p>
            <a:r>
              <a:rPr lang="en-US" sz="3200">
                <a:latin typeface="Times New Roman" pitchFamily="18" charset="0"/>
              </a:rPr>
              <a:t>May 24, 2011</a:t>
            </a:r>
          </a:p>
          <a:p>
            <a:r>
              <a:rPr lang="en-US" sz="3200">
                <a:latin typeface="Times New Roman" pitchFamily="18" charset="0"/>
              </a:rPr>
              <a:t>Spokane, WA</a:t>
            </a:r>
          </a:p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66FF66"/>
                </a:solidFill>
              </a:rPr>
              <a:t>2009 Columbia River Basin State of the River Report for Toxics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  <a:latin typeface="Antique Olive Roman"/>
              </a:rPr>
              <a:t>Contaminants of Concern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latin typeface="Antique Olive Roman"/>
              </a:rPr>
              <a:t>Toxics are widely distributed and at levels of concern throughout Basin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latin typeface="Antique Olive Roman"/>
              </a:rPr>
              <a:t>Reduction efforts have been successful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FF00"/>
                </a:solidFill>
                <a:latin typeface="Antique Olive Roman"/>
              </a:rPr>
              <a:t>Gaps in sources, effects and levels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  <a:latin typeface="Antique Olive Roman"/>
              </a:rPr>
              <a:t>Mercury</a:t>
            </a:r>
            <a:r>
              <a:rPr lang="en-US" sz="2800" smtClean="0">
                <a:solidFill>
                  <a:srgbClr val="FFFF00"/>
                </a:solidFill>
                <a:latin typeface="Antique Olive Roman"/>
              </a:rPr>
              <a:t> – major source is air deposition, some regional sources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  <a:latin typeface="Antique Olive Roman"/>
              </a:rPr>
              <a:t>DDT</a:t>
            </a:r>
            <a:r>
              <a:rPr lang="en-US" sz="2800" smtClean="0">
                <a:solidFill>
                  <a:srgbClr val="FFFF00"/>
                </a:solidFill>
                <a:latin typeface="Antique Olive Roman"/>
              </a:rPr>
              <a:t> – Banned in 1972, still persists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31DFF7"/>
                </a:solidFill>
                <a:latin typeface="Antique Olive Roman"/>
              </a:rPr>
              <a:t>PCBs – Manufacturing banned in 1979, still widespread, learning about new sources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  <a:latin typeface="Antique Olive Roman"/>
              </a:rPr>
              <a:t>PBDEs</a:t>
            </a:r>
            <a:r>
              <a:rPr lang="en-US" sz="2800" smtClean="0">
                <a:solidFill>
                  <a:srgbClr val="FFFF00"/>
                </a:solidFill>
                <a:latin typeface="Antique Olive Roman"/>
              </a:rPr>
              <a:t> – flame retardants are a growing concern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6"/>
          <p:cNvSpPr>
            <a:spLocks noChangeArrowheads="1"/>
          </p:cNvSpPr>
          <p:nvPr/>
        </p:nvSpPr>
        <p:spPr bwMode="auto">
          <a:xfrm>
            <a:off x="2497138" y="381000"/>
            <a:ext cx="3851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66FF66"/>
                </a:solidFill>
                <a:cs typeface="Arial" charset="0"/>
              </a:rPr>
              <a:t>Contaminants &amp; </a:t>
            </a:r>
            <a:br>
              <a:rPr lang="en-US" sz="3600" b="1">
                <a:solidFill>
                  <a:srgbClr val="66FF66"/>
                </a:solidFill>
                <a:cs typeface="Arial" charset="0"/>
              </a:rPr>
            </a:br>
            <a:r>
              <a:rPr lang="en-US" sz="3600" b="1">
                <a:solidFill>
                  <a:srgbClr val="66FF66"/>
                </a:solidFill>
                <a:cs typeface="Arial" charset="0"/>
              </a:rPr>
              <a:t>Indicators</a:t>
            </a:r>
          </a:p>
        </p:txBody>
      </p:sp>
      <p:pic>
        <p:nvPicPr>
          <p:cNvPr id="90114" name="Picture 4" descr="bldeag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"/>
            <a:ext cx="1600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5" descr="chino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228600"/>
            <a:ext cx="22098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7"/>
          <p:cNvSpPr>
            <a:spLocks noChangeArrowheads="1"/>
          </p:cNvSpPr>
          <p:nvPr/>
        </p:nvSpPr>
        <p:spPr bwMode="auto">
          <a:xfrm>
            <a:off x="228600" y="1905000"/>
            <a:ext cx="86106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sz="3600" b="1">
                <a:solidFill>
                  <a:srgbClr val="FF0000"/>
                </a:solidFill>
                <a:cs typeface="Arial" charset="0"/>
              </a:rPr>
              <a:t>Mercury, </a:t>
            </a:r>
            <a:r>
              <a:rPr lang="en-US" sz="3600" b="1">
                <a:solidFill>
                  <a:srgbClr val="31DFF7"/>
                </a:solidFill>
                <a:cs typeface="Arial" charset="0"/>
              </a:rPr>
              <a:t>PCBs,</a:t>
            </a:r>
            <a:r>
              <a:rPr lang="en-US" sz="3600" b="1">
                <a:solidFill>
                  <a:srgbClr val="FF0000"/>
                </a:solidFill>
                <a:cs typeface="Arial" charset="0"/>
              </a:rPr>
              <a:t> DDTs, and PBDEs</a:t>
            </a:r>
          </a:p>
          <a:p>
            <a:r>
              <a:rPr lang="en-US" sz="2800">
                <a:solidFill>
                  <a:srgbClr val="FFFF00"/>
                </a:solidFill>
                <a:cs typeface="Arial" charset="0"/>
              </a:rPr>
              <a:t>Identified indicator species to track over time</a:t>
            </a:r>
          </a:p>
          <a:p>
            <a:pPr>
              <a:buFont typeface="Wingdings" pitchFamily="2" charset="2"/>
              <a:buChar char="ü"/>
            </a:pPr>
            <a:r>
              <a:rPr lang="en-US" sz="2800" b="1">
                <a:solidFill>
                  <a:srgbClr val="FFFF00"/>
                </a:solidFill>
                <a:cs typeface="Arial" charset="0"/>
              </a:rPr>
              <a:t>  Juvenile salmon</a:t>
            </a:r>
          </a:p>
          <a:p>
            <a:pPr>
              <a:buFont typeface="Wingdings" pitchFamily="2" charset="2"/>
              <a:buChar char="ü"/>
            </a:pPr>
            <a:r>
              <a:rPr lang="en-US" sz="2800" b="1">
                <a:solidFill>
                  <a:srgbClr val="FFFF00"/>
                </a:solidFill>
                <a:cs typeface="Arial" charset="0"/>
              </a:rPr>
              <a:t>  Resident fish</a:t>
            </a:r>
          </a:p>
          <a:p>
            <a:pPr>
              <a:buFont typeface="Wingdings" pitchFamily="2" charset="2"/>
              <a:buChar char="ü"/>
            </a:pPr>
            <a:r>
              <a:rPr lang="en-US" sz="2800" b="1">
                <a:solidFill>
                  <a:srgbClr val="FFFF00"/>
                </a:solidFill>
                <a:cs typeface="Arial" charset="0"/>
              </a:rPr>
              <a:t>  Sturgeon</a:t>
            </a:r>
          </a:p>
          <a:p>
            <a:pPr>
              <a:buFont typeface="Wingdings" pitchFamily="2" charset="2"/>
              <a:buChar char="ü"/>
            </a:pPr>
            <a:r>
              <a:rPr lang="en-US" sz="2800" b="1">
                <a:solidFill>
                  <a:srgbClr val="FFFF00"/>
                </a:solidFill>
                <a:cs typeface="Arial" charset="0"/>
              </a:rPr>
              <a:t>  Predatory birds – osprey and bald eagle</a:t>
            </a:r>
          </a:p>
          <a:p>
            <a:pPr>
              <a:buFont typeface="Wingdings" pitchFamily="2" charset="2"/>
              <a:buChar char="ü"/>
            </a:pPr>
            <a:r>
              <a:rPr lang="en-US" sz="2800" b="1">
                <a:solidFill>
                  <a:srgbClr val="FFFF00"/>
                </a:solidFill>
                <a:cs typeface="Arial" charset="0"/>
              </a:rPr>
              <a:t>  Aquatic mammals – mink and river otter</a:t>
            </a:r>
          </a:p>
          <a:p>
            <a:pPr>
              <a:buFont typeface="Wingdings" pitchFamily="2" charset="2"/>
              <a:buChar char="ü"/>
            </a:pPr>
            <a:r>
              <a:rPr lang="en-US" sz="2800" b="1">
                <a:solidFill>
                  <a:srgbClr val="FFFF00"/>
                </a:solidFill>
                <a:cs typeface="Arial" charset="0"/>
              </a:rPr>
              <a:t>  Sediment-dwelling shellfish – Asian clam</a:t>
            </a:r>
          </a:p>
        </p:txBody>
      </p:sp>
      <p:pic>
        <p:nvPicPr>
          <p:cNvPr id="90117" name="Picture 8" descr="http://www.fws.gov/midwest/images/RiverOtter.jpg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7315200" y="5519738"/>
            <a:ext cx="16764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66FF66"/>
                </a:solidFill>
              </a:rPr>
              <a:t>What are PCBs?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b="1" smtClean="0">
              <a:solidFill>
                <a:srgbClr val="CCFF99"/>
              </a:solidFill>
            </a:endParaRPr>
          </a:p>
          <a:p>
            <a:pPr eaLnBrk="1" hangingPunct="1"/>
            <a:endParaRPr lang="en-US" b="1" smtClean="0">
              <a:solidFill>
                <a:srgbClr val="CCFF99"/>
              </a:solidFill>
            </a:endParaRPr>
          </a:p>
          <a:p>
            <a:pPr eaLnBrk="1" hangingPunct="1"/>
            <a:endParaRPr lang="en-US" b="1" smtClean="0">
              <a:solidFill>
                <a:srgbClr val="CCFF99"/>
              </a:solidFill>
            </a:endParaRPr>
          </a:p>
          <a:p>
            <a:pPr eaLnBrk="1" hangingPunct="1"/>
            <a:endParaRPr lang="en-US" b="1" smtClean="0">
              <a:solidFill>
                <a:srgbClr val="CCFF99"/>
              </a:solidFill>
            </a:endParaRPr>
          </a:p>
          <a:p>
            <a:pPr eaLnBrk="1" hangingPunct="1"/>
            <a:endParaRPr lang="en-US" b="1" smtClean="0">
              <a:solidFill>
                <a:srgbClr val="CCFF99"/>
              </a:solidFill>
            </a:endParaRPr>
          </a:p>
          <a:p>
            <a:pPr eaLnBrk="1" hangingPunct="1"/>
            <a:endParaRPr lang="en-US" b="1" smtClean="0">
              <a:solidFill>
                <a:srgbClr val="CCFF99"/>
              </a:solidFill>
            </a:endParaRPr>
          </a:p>
        </p:txBody>
      </p:sp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381000" y="1371600"/>
            <a:ext cx="8077200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>
                <a:solidFill>
                  <a:srgbClr val="CCFF99"/>
                </a:solidFill>
              </a:rPr>
              <a:t>  </a:t>
            </a:r>
            <a:r>
              <a:rPr lang="en-US" sz="2600" b="1">
                <a:solidFill>
                  <a:srgbClr val="FFFF00"/>
                </a:solidFill>
              </a:rPr>
              <a:t>Man-made organic – “wonder chemical”</a:t>
            </a:r>
          </a:p>
          <a:p>
            <a:pPr eaLnBrk="0" hangingPunct="0">
              <a:buFontTx/>
              <a:buChar char="•"/>
            </a:pPr>
            <a:endParaRPr lang="en-US" sz="2600" b="1">
              <a:solidFill>
                <a:srgbClr val="FFFF00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2600" b="1">
                <a:solidFill>
                  <a:srgbClr val="FFFF00"/>
                </a:solidFill>
              </a:rPr>
              <a:t>   Found in electrical transformers, capacitors, other electrical equipment, stormwater</a:t>
            </a:r>
          </a:p>
          <a:p>
            <a:pPr eaLnBrk="0" hangingPunct="0">
              <a:buFontTx/>
              <a:buChar char="•"/>
            </a:pPr>
            <a:endParaRPr lang="en-US" sz="2600" b="1">
              <a:solidFill>
                <a:srgbClr val="FFFF00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2600" b="1">
                <a:solidFill>
                  <a:srgbClr val="FFFF00"/>
                </a:solidFill>
              </a:rPr>
              <a:t>   </a:t>
            </a:r>
            <a:r>
              <a:rPr lang="en-US" sz="2600" b="1">
                <a:solidFill>
                  <a:srgbClr val="31DFF7"/>
                </a:solidFill>
              </a:rPr>
              <a:t>Emerging Sources:  caulk, paint, paint chips, adhesives, inks and carbonless paper, lubricants, and hydraulic fluids</a:t>
            </a:r>
          </a:p>
          <a:p>
            <a:pPr eaLnBrk="0" hangingPunct="0">
              <a:buFontTx/>
              <a:buChar char="•"/>
            </a:pPr>
            <a:endParaRPr lang="en-US" sz="2600" b="1">
              <a:solidFill>
                <a:srgbClr val="FFFF00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2600" b="1">
                <a:solidFill>
                  <a:srgbClr val="FFFF00"/>
                </a:solidFill>
              </a:rPr>
              <a:t>   Build up in the environment and food chain and may harm wildlife and human health</a:t>
            </a:r>
          </a:p>
          <a:p>
            <a:pPr eaLnBrk="0" hangingPunct="0">
              <a:buFontTx/>
              <a:buChar char="•"/>
            </a:pPr>
            <a:endParaRPr lang="en-US" sz="2600" b="1">
              <a:solidFill>
                <a:srgbClr val="FFFF00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2600" b="1">
                <a:solidFill>
                  <a:srgbClr val="FFFF00"/>
                </a:solidFill>
              </a:rPr>
              <a:t>   Major dietary source of PCBs for people is fish</a:t>
            </a:r>
            <a:r>
              <a:rPr lang="en-US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525000" cy="1066800"/>
          </a:xfrm>
          <a:prstGeom prst="rect">
            <a:avLst/>
          </a:prstGeom>
        </p:spPr>
        <p:txBody>
          <a:bodyPr lIns="45720" rIns="228600" anchor="b">
            <a:normAutofit fontScale="97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500" b="1" dirty="0">
                <a:solidFill>
                  <a:srgbClr val="66FF33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 Brief History of PCBs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5715000"/>
          </a:xfrm>
          <a:prstGeom prst="rect">
            <a:avLst/>
          </a:prstGeom>
        </p:spPr>
        <p:txBody>
          <a:bodyPr lIns="45720" rIns="246888">
            <a:normAutofit fontScale="32500" lnSpcReduction="20000"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defRPr/>
            </a:pPr>
            <a:endParaRPr lang="en-US" sz="32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en-US" sz="3200" b="1" dirty="0">
                <a:solidFill>
                  <a:srgbClr val="FFFF00"/>
                </a:solidFill>
                <a:latin typeface="+mn-lt"/>
              </a:rPr>
              <a:t>  </a:t>
            </a:r>
            <a:endParaRPr lang="en-US" sz="8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8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1929 – First manufactured  - in 1976 Congress passes TSCA – by then 1.4 billion lbs produced – half still in use and half released – EPA </a:t>
            </a:r>
            <a:r>
              <a:rPr lang="en-US" sz="8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regs</a:t>
            </a:r>
            <a:r>
              <a:rPr lang="en-US" sz="8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1979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endParaRPr lang="en-US" sz="8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8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Marking, storing, spill policy, remediation, transport, disposal, record keeping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endParaRPr lang="en-US" sz="8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8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8800" b="1" dirty="0">
                <a:solidFill>
                  <a:srgbClr val="31DFF7"/>
                </a:solidFill>
                <a:latin typeface="Arial" pitchFamily="34" charset="0"/>
                <a:cs typeface="Arial" pitchFamily="34" charset="0"/>
              </a:rPr>
              <a:t>PCBs are not a legacy – are a current use issue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defRPr/>
            </a:pPr>
            <a:endParaRPr lang="en-US" sz="8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8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Rulemaking needed to phase out currently authorized uses and TSCA reform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endParaRPr lang="en-US" sz="6200" b="1" dirty="0">
              <a:solidFill>
                <a:srgbClr val="FFFF00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en-US" sz="55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lIns="45720" rIns="228600" anchor="b">
            <a:normAutofit fontScale="92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66FF66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PCBs in the Columbia River Basin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295400"/>
            <a:ext cx="8229600" cy="5562600"/>
          </a:xfrm>
          <a:prstGeom prst="rect">
            <a:avLst/>
          </a:prstGeom>
        </p:spPr>
        <p:txBody>
          <a:bodyPr lIns="45720" rIns="246888">
            <a:normAutofit fontScale="25000" lnSpcReduction="20000"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defRPr/>
            </a:pPr>
            <a:endParaRPr lang="en-US" sz="2800" dirty="0">
              <a:solidFill>
                <a:srgbClr val="FFFF00"/>
              </a:solidFill>
              <a:latin typeface="+mn-lt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defRPr/>
            </a:pP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defRPr/>
            </a:pP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defRPr/>
            </a:pP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9600" b="1" dirty="0">
                <a:solidFill>
                  <a:srgbClr val="31DFF7"/>
                </a:solidFill>
                <a:latin typeface="Arial" pitchFamily="34" charset="0"/>
                <a:cs typeface="Arial" pitchFamily="34" charset="0"/>
              </a:rPr>
              <a:t>Levels have generally declined, but persist at levels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defRPr/>
            </a:pPr>
            <a:r>
              <a:rPr lang="en-US" sz="9600" b="1" dirty="0">
                <a:solidFill>
                  <a:srgbClr val="31DFF7"/>
                </a:solidFill>
                <a:latin typeface="Arial" pitchFamily="34" charset="0"/>
                <a:cs typeface="Arial" pitchFamily="34" charset="0"/>
              </a:rPr>
              <a:t>   of concern in many locations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defRPr/>
            </a:pPr>
            <a:endParaRPr lang="en-US" sz="7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7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Spokane River: Decrease in concentrations in resident fish between 1992-2005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defRPr/>
            </a:pPr>
            <a:endParaRPr lang="en-US" sz="9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Lower Columbia: Decreasing concentrations in otter/ mink livers and osprey/bald eagle eggs between 1978  &amp;2004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defRPr/>
            </a:pPr>
            <a:endParaRPr lang="en-US" sz="9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Lower Columbia: Increasing as juvenile salmon travel down the estuary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defRPr/>
            </a:pPr>
            <a:endParaRPr lang="en-US" sz="28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66FF66"/>
                </a:solidFill>
              </a:rPr>
              <a:t>PCBs in the Columbia River Basin</a:t>
            </a:r>
          </a:p>
        </p:txBody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FF00"/>
                </a:solidFill>
              </a:rPr>
              <a:t>Fish advisories</a:t>
            </a:r>
          </a:p>
          <a:p>
            <a:pPr lvl="1" eaLnBrk="1" hangingPunct="1"/>
            <a:r>
              <a:rPr lang="en-US" sz="2400" b="1" i="1" smtClean="0">
                <a:solidFill>
                  <a:srgbClr val="FFFF00"/>
                </a:solidFill>
              </a:rPr>
              <a:t>Lower Columbia [OR &amp; WA]</a:t>
            </a:r>
          </a:p>
          <a:p>
            <a:pPr lvl="1" eaLnBrk="1" hangingPunct="1"/>
            <a:r>
              <a:rPr lang="en-US" sz="2400" b="1" i="1" smtClean="0">
                <a:solidFill>
                  <a:srgbClr val="FFFF00"/>
                </a:solidFill>
              </a:rPr>
              <a:t>Columbia River above Bonneville [crayfish]</a:t>
            </a:r>
          </a:p>
          <a:p>
            <a:pPr lvl="1" eaLnBrk="1" hangingPunct="1"/>
            <a:r>
              <a:rPr lang="en-US" sz="2400" b="1" i="1" smtClean="0">
                <a:solidFill>
                  <a:srgbClr val="FFFF00"/>
                </a:solidFill>
              </a:rPr>
              <a:t>Walla Walla</a:t>
            </a:r>
          </a:p>
          <a:p>
            <a:pPr lvl="1" eaLnBrk="1" hangingPunct="1"/>
            <a:r>
              <a:rPr lang="en-US" sz="2400" b="1" i="1" smtClean="0">
                <a:solidFill>
                  <a:srgbClr val="FFFF00"/>
                </a:solidFill>
              </a:rPr>
              <a:t>Wenatchee</a:t>
            </a:r>
          </a:p>
          <a:p>
            <a:pPr lvl="1" eaLnBrk="1" hangingPunct="1"/>
            <a:r>
              <a:rPr lang="en-US" sz="2400" b="1" i="1" smtClean="0">
                <a:solidFill>
                  <a:srgbClr val="31DFF7"/>
                </a:solidFill>
              </a:rPr>
              <a:t>Spokane</a:t>
            </a:r>
          </a:p>
          <a:p>
            <a:pPr lvl="1" eaLnBrk="1" hangingPunct="1"/>
            <a:r>
              <a:rPr lang="en-US" sz="2400" b="1" i="1" smtClean="0">
                <a:solidFill>
                  <a:srgbClr val="FFFF00"/>
                </a:solidFill>
              </a:rPr>
              <a:t>Columbia Slough</a:t>
            </a:r>
          </a:p>
          <a:p>
            <a:pPr lvl="1" eaLnBrk="1" hangingPunct="1"/>
            <a:r>
              <a:rPr lang="en-US" sz="2400" b="1" i="1" smtClean="0">
                <a:solidFill>
                  <a:srgbClr val="FFFF00"/>
                </a:solidFill>
              </a:rPr>
              <a:t>Willamette</a:t>
            </a:r>
          </a:p>
          <a:p>
            <a:pPr lvl="1" eaLnBrk="1" hangingPunct="1"/>
            <a:r>
              <a:rPr lang="en-US" sz="2400" b="1" i="1" smtClean="0">
                <a:solidFill>
                  <a:srgbClr val="FFFF00"/>
                </a:solidFill>
              </a:rPr>
              <a:t>Flathead Lake</a:t>
            </a:r>
          </a:p>
          <a:p>
            <a:pPr lvl="1" eaLnBrk="1" hangingPunct="1"/>
            <a:r>
              <a:rPr lang="en-US" sz="2400" b="1" i="1" smtClean="0">
                <a:solidFill>
                  <a:srgbClr val="FFFF00"/>
                </a:solidFill>
              </a:rPr>
              <a:t>Seeley Lake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03225"/>
            <a:ext cx="8305800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rgbClr val="66FF66"/>
                </a:solidFill>
                <a:latin typeface="+mj-lt"/>
                <a:ea typeface="+mj-ea"/>
                <a:cs typeface="+mj-cs"/>
              </a:rPr>
              <a:t>Portland Harbor PCBs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</a:rPr>
              <a:t>  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 Remedial Investigation and Risk Assessments (RM 2 – 11) several areas in river sediments with elevated PCBs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i="1" dirty="0">
                <a:solidFill>
                  <a:srgbClr val="31DFF7"/>
                </a:solidFill>
                <a:latin typeface="Arial" pitchFamily="34" charset="0"/>
                <a:cs typeface="Arial" pitchFamily="34" charset="0"/>
              </a:rPr>
              <a:t>  PCBs drive risk at PH despite wide range of chemicals and sources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Elevated levels of PCBs detected in bass and juvenile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chinook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compared to upstream data 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Elevated levels of PCBs in surface water associated with specific sources 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Draft evaluation of sediment cleanup options due Nov 15; ongoing sources to the river being addressed by Oregon DEQ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2057400" y="4343400"/>
            <a:ext cx="2590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Majority of Human Health Risk due to PCBs</a:t>
            </a:r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Human Health Risk</a:t>
            </a:r>
          </a:p>
        </p:txBody>
      </p:sp>
      <p:pic>
        <p:nvPicPr>
          <p:cNvPr id="1044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90675"/>
            <a:ext cx="83820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7"/>
          <p:cNvSpPr>
            <a:spLocks noChangeArrowheads="1"/>
          </p:cNvSpPr>
          <p:nvPr/>
        </p:nvSpPr>
        <p:spPr bwMode="auto">
          <a:xfrm>
            <a:off x="2590800" y="4800600"/>
            <a:ext cx="2209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Majority of Human Health Risk due to PCBs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7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838200"/>
            <a:ext cx="8534400" cy="5129213"/>
          </a:xfrm>
        </p:spPr>
      </p:pic>
      <p:sp>
        <p:nvSpPr>
          <p:cNvPr id="106498" name="Line 3"/>
          <p:cNvSpPr>
            <a:spLocks noChangeShapeType="1"/>
          </p:cNvSpPr>
          <p:nvPr/>
        </p:nvSpPr>
        <p:spPr bwMode="auto">
          <a:xfrm flipV="1">
            <a:off x="1295400" y="4800600"/>
            <a:ext cx="58674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114800" y="2971800"/>
            <a:ext cx="2667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3399"/>
                </a:solidFill>
                <a:latin typeface="Times New Roman" pitchFamily="18" charset="0"/>
              </a:rPr>
              <a:t>Current AWQC = 64 pg/l</a:t>
            </a:r>
          </a:p>
        </p:txBody>
      </p:sp>
      <p:sp>
        <p:nvSpPr>
          <p:cNvPr id="106500" name="Line 5"/>
          <p:cNvSpPr>
            <a:spLocks noChangeShapeType="1"/>
          </p:cNvSpPr>
          <p:nvPr/>
        </p:nvSpPr>
        <p:spPr bwMode="auto">
          <a:xfrm>
            <a:off x="4876800" y="3352800"/>
            <a:ext cx="0" cy="13716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MGG02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0" y="3698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66FF66"/>
                </a:solidFill>
                <a:cs typeface="Arial" charset="0"/>
              </a:rPr>
              <a:t>Toxics Are A Contemporary Issue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438400" y="6019800"/>
            <a:ext cx="448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Mother Goose and Grimm – Feb. 14,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8610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7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88988"/>
          </a:xfrm>
        </p:spPr>
        <p:txBody>
          <a:bodyPr>
            <a:normAutofit fontScale="90000"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PCB Tissue Data - Bass</a:t>
            </a:r>
          </a:p>
        </p:txBody>
      </p:sp>
      <p:sp>
        <p:nvSpPr>
          <p:cNvPr id="108547" name="Text Box 7"/>
          <p:cNvSpPr txBox="1">
            <a:spLocks noChangeArrowheads="1"/>
          </p:cNvSpPr>
          <p:nvPr/>
        </p:nvSpPr>
        <p:spPr bwMode="auto">
          <a:xfrm>
            <a:off x="1828800" y="3962400"/>
            <a:ext cx="1447800" cy="830263"/>
          </a:xfrm>
          <a:prstGeom prst="rect">
            <a:avLst/>
          </a:prstGeom>
          <a:solidFill>
            <a:schemeClr val="tx1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990033"/>
                </a:solidFill>
                <a:latin typeface="Times New Roman" pitchFamily="18" charset="0"/>
              </a:rPr>
              <a:t>Ecological Tissue TRV = 620 ug/kg</a:t>
            </a:r>
          </a:p>
        </p:txBody>
      </p:sp>
      <p:sp>
        <p:nvSpPr>
          <p:cNvPr id="108548" name="Line 8"/>
          <p:cNvSpPr>
            <a:spLocks noChangeShapeType="1"/>
          </p:cNvSpPr>
          <p:nvPr/>
        </p:nvSpPr>
        <p:spPr bwMode="auto">
          <a:xfrm>
            <a:off x="1447800" y="5181600"/>
            <a:ext cx="708660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549" name="Text Box 9"/>
          <p:cNvSpPr txBox="1">
            <a:spLocks noChangeArrowheads="1"/>
          </p:cNvSpPr>
          <p:nvPr/>
        </p:nvSpPr>
        <p:spPr bwMode="auto">
          <a:xfrm>
            <a:off x="6400800" y="4191000"/>
            <a:ext cx="2057400" cy="593725"/>
          </a:xfrm>
          <a:prstGeom prst="rect">
            <a:avLst/>
          </a:prstGeom>
          <a:solidFill>
            <a:schemeClr val="tx1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3300"/>
                </a:solidFill>
                <a:latin typeface="Times New Roman" pitchFamily="18" charset="0"/>
              </a:rPr>
              <a:t>HH ATC (HQ = 1) = 80 ug/kg</a:t>
            </a:r>
          </a:p>
        </p:txBody>
      </p:sp>
      <p:sp>
        <p:nvSpPr>
          <p:cNvPr id="108550" name="Line 10"/>
          <p:cNvSpPr>
            <a:spLocks noChangeShapeType="1"/>
          </p:cNvSpPr>
          <p:nvPr/>
        </p:nvSpPr>
        <p:spPr bwMode="auto">
          <a:xfrm>
            <a:off x="1447800" y="5562600"/>
            <a:ext cx="7086600" cy="0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4038600" y="2895600"/>
            <a:ext cx="2362200" cy="379413"/>
          </a:xfrm>
          <a:prstGeom prst="rect">
            <a:avLst/>
          </a:prstGeom>
          <a:solidFill>
            <a:schemeClr val="tx1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  <a:latin typeface="Times New Roman" pitchFamily="18" charset="0"/>
              </a:rPr>
              <a:t>Swan Island Lagoon</a:t>
            </a:r>
          </a:p>
        </p:txBody>
      </p:sp>
      <p:sp>
        <p:nvSpPr>
          <p:cNvPr id="188429" name="AutoShape 13"/>
          <p:cNvSpPr>
            <a:spLocks/>
          </p:cNvSpPr>
          <p:nvPr/>
        </p:nvSpPr>
        <p:spPr bwMode="auto">
          <a:xfrm>
            <a:off x="6629400" y="2590800"/>
            <a:ext cx="76200" cy="990600"/>
          </a:xfrm>
          <a:prstGeom prst="leftBrace">
            <a:avLst>
              <a:gd name="adj1" fmla="val 108333"/>
              <a:gd name="adj2" fmla="val 50000"/>
            </a:avLst>
          </a:prstGeom>
          <a:noFill/>
          <a:ln w="12700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8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8" grpId="0" animBg="1"/>
      <p:bldP spid="1884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81000" y="893763"/>
          <a:ext cx="7848600" cy="5964237"/>
        </p:xfrm>
        <a:graphic>
          <a:graphicData uri="http://schemas.openxmlformats.org/presentationml/2006/ole">
            <p:oleObj spid="_x0000_s1026" name="Chart" r:id="rId4" imgW="7296302" imgH="5648249" progId="MSGraph.Chart.8">
              <p:embed followColorScheme="full"/>
            </p:oleObj>
          </a:graphicData>
        </a:graphic>
      </p:graphicFrame>
      <p:sp>
        <p:nvSpPr>
          <p:cNvPr id="1027" name="Text Box 9"/>
          <p:cNvSpPr txBox="1">
            <a:spLocks noChangeArrowheads="1"/>
          </p:cNvSpPr>
          <p:nvPr/>
        </p:nvSpPr>
        <p:spPr bwMode="auto">
          <a:xfrm>
            <a:off x="6400800" y="3200400"/>
            <a:ext cx="2362200" cy="925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Ecological Tissue TRV (T&amp;E Species) = 430 ug/kg</a:t>
            </a:r>
          </a:p>
        </p:txBody>
      </p:sp>
      <p:sp>
        <p:nvSpPr>
          <p:cNvPr id="1028" name="TextBox 3"/>
          <p:cNvSpPr txBox="1">
            <a:spLocks noChangeArrowheads="1"/>
          </p:cNvSpPr>
          <p:nvPr/>
        </p:nvSpPr>
        <p:spPr bwMode="auto">
          <a:xfrm>
            <a:off x="1066800" y="228600"/>
            <a:ext cx="746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66FF66"/>
                </a:solidFill>
                <a:cs typeface="Arial" charset="0"/>
              </a:rPr>
              <a:t>Subyearling Juvenile Chinook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Box 2"/>
          <p:cNvSpPr txBox="1">
            <a:spLocks noChangeArrowheads="1"/>
          </p:cNvSpPr>
          <p:nvPr/>
        </p:nvSpPr>
        <p:spPr bwMode="auto">
          <a:xfrm>
            <a:off x="304800" y="1905000"/>
            <a:ext cx="84582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en-US" sz="2400" b="1">
                <a:solidFill>
                  <a:srgbClr val="FFFF00"/>
                </a:solidFill>
                <a:cs typeface="Arial" charset="0"/>
              </a:rPr>
              <a:t>Sediment:  PCBs  </a:t>
            </a:r>
            <a:r>
              <a:rPr lang="en-US" sz="2400" b="1">
                <a:solidFill>
                  <a:srgbClr val="31DFF7"/>
                </a:solidFill>
                <a:cs typeface="Arial" charset="0"/>
              </a:rPr>
              <a:t>are consistently present </a:t>
            </a:r>
            <a:r>
              <a:rPr lang="en-US" sz="2400" b="1">
                <a:solidFill>
                  <a:srgbClr val="FFFF00"/>
                </a:solidFill>
                <a:cs typeface="Arial" charset="0"/>
              </a:rPr>
              <a:t>throughout study area, generally at levels below the HHSL and ESL.. The distribution of reported values for PCBs and chlorinated pesticides suggests a non-Hanford Site source to river sediments.</a:t>
            </a:r>
          </a:p>
          <a:p>
            <a:endParaRPr lang="en-US" sz="2400" b="1">
              <a:solidFill>
                <a:srgbClr val="FFFF00"/>
              </a:solidFill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>
                <a:solidFill>
                  <a:srgbClr val="FFFF00"/>
                </a:solidFill>
                <a:cs typeface="Arial" charset="0"/>
              </a:rPr>
              <a:t>   For surface water (Columbia River):  PCB congeners were detected in all samples, at varying concentrations. </a:t>
            </a:r>
            <a:r>
              <a:rPr lang="en-US" sz="2400" b="1">
                <a:solidFill>
                  <a:srgbClr val="31DFF7"/>
                </a:solidFill>
                <a:cs typeface="Arial" charset="0"/>
              </a:rPr>
              <a:t>No PCB aroclors were detected </a:t>
            </a:r>
            <a:r>
              <a:rPr lang="en-US" sz="2400" b="1">
                <a:solidFill>
                  <a:srgbClr val="FFFF00"/>
                </a:solidFill>
                <a:cs typeface="Arial" charset="0"/>
              </a:rPr>
              <a:t>in any sample.”</a:t>
            </a:r>
          </a:p>
          <a:p>
            <a:pPr>
              <a:buFont typeface="Wingdings" pitchFamily="2" charset="2"/>
              <a:buChar char="Ø"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13666" name="Rectangle 5"/>
          <p:cNvSpPr>
            <a:spLocks noChangeArrowheads="1"/>
          </p:cNvSpPr>
          <p:nvPr/>
        </p:nvSpPr>
        <p:spPr bwMode="auto">
          <a:xfrm>
            <a:off x="685800" y="457200"/>
            <a:ext cx="7696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66FF66"/>
                </a:solidFill>
                <a:cs typeface="Arial" charset="0"/>
              </a:rPr>
              <a:t>DOE Hanford Site Monitoring Sediment and Surface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Box 3"/>
          <p:cNvSpPr txBox="1">
            <a:spLocks noChangeArrowheads="1"/>
          </p:cNvSpPr>
          <p:nvPr/>
        </p:nvSpPr>
        <p:spPr bwMode="auto">
          <a:xfrm>
            <a:off x="228600" y="1676400"/>
            <a:ext cx="8458200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b="1">
                <a:solidFill>
                  <a:srgbClr val="FFFF00"/>
                </a:solidFill>
                <a:cs typeface="Arial" charset="0"/>
              </a:rPr>
              <a:t>  </a:t>
            </a:r>
            <a:r>
              <a:rPr lang="en-US" sz="2400" b="1">
                <a:solidFill>
                  <a:srgbClr val="FFFF00"/>
                </a:solidFill>
                <a:cs typeface="Arial" charset="0"/>
              </a:rPr>
              <a:t>For fish tissue - bass, carp, sturgeon, sucker, walleye, and whitefish:</a:t>
            </a:r>
          </a:p>
          <a:p>
            <a:r>
              <a:rPr lang="en-US" sz="2400" b="1">
                <a:solidFill>
                  <a:srgbClr val="FFFF00"/>
                </a:solidFill>
                <a:cs typeface="Arial" charset="0"/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en-US" sz="2400" b="1">
                <a:solidFill>
                  <a:srgbClr val="FFFF00"/>
                </a:solidFill>
                <a:cs typeface="Arial" charset="0"/>
              </a:rPr>
              <a:t>  PCBs detected in each. Total PCB levels were typically similar among 6 fish species, concentrations in walleye, whitefish, sturgeon, and carp in the Hanford Reach were somewhat higher than those observed in Upriver reference samples. </a:t>
            </a:r>
          </a:p>
          <a:p>
            <a:endParaRPr lang="en-US" sz="2400" b="1">
              <a:solidFill>
                <a:srgbClr val="FFFF00"/>
              </a:solidFill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>
                <a:solidFill>
                  <a:srgbClr val="FFFF00"/>
                </a:solidFill>
                <a:cs typeface="Arial" charset="0"/>
              </a:rPr>
              <a:t>  </a:t>
            </a:r>
            <a:r>
              <a:rPr lang="en-US" sz="2400" b="1">
                <a:solidFill>
                  <a:srgbClr val="31DFF7"/>
                </a:solidFill>
                <a:cs typeface="Arial" charset="0"/>
              </a:rPr>
              <a:t>“The presence of PCBs in tissue is related to the persistence and widespread occurrence of low levels of PCBs throughout the environment.”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15714" name="Rectangle 4"/>
          <p:cNvSpPr>
            <a:spLocks noChangeArrowheads="1"/>
          </p:cNvSpPr>
          <p:nvPr/>
        </p:nvSpPr>
        <p:spPr bwMode="auto">
          <a:xfrm>
            <a:off x="228600" y="304800"/>
            <a:ext cx="86106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66FF66"/>
                </a:solidFill>
                <a:cs typeface="Arial" charset="0"/>
              </a:rPr>
              <a:t>DOE Hanford Site Monitoring </a:t>
            </a:r>
          </a:p>
          <a:p>
            <a:pPr algn="ctr"/>
            <a:r>
              <a:rPr lang="en-US" sz="4400" b="1">
                <a:solidFill>
                  <a:srgbClr val="66FF66"/>
                </a:solidFill>
                <a:cs typeface="Arial" charset="0"/>
              </a:rPr>
              <a:t>Fish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Box 1"/>
          <p:cNvSpPr txBox="1">
            <a:spLocks noChangeArrowheads="1"/>
          </p:cNvSpPr>
          <p:nvPr/>
        </p:nvSpPr>
        <p:spPr bwMode="auto">
          <a:xfrm>
            <a:off x="533400" y="457200"/>
            <a:ext cx="76200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66FF66"/>
                </a:solidFill>
                <a:cs typeface="Arial" charset="0"/>
              </a:rPr>
              <a:t>DOE Hanford Site Monitoring Fish Tissue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117762" name="TextBox 2"/>
          <p:cNvSpPr txBox="1">
            <a:spLocks noChangeArrowheads="1"/>
          </p:cNvSpPr>
          <p:nvPr/>
        </p:nvSpPr>
        <p:spPr bwMode="auto">
          <a:xfrm>
            <a:off x="152400" y="1905000"/>
            <a:ext cx="876300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>
                <a:solidFill>
                  <a:srgbClr val="FFFF00"/>
                </a:solidFill>
                <a:cs typeface="Arial" charset="0"/>
              </a:rPr>
              <a:t>  </a:t>
            </a:r>
            <a:r>
              <a:rPr lang="en-US" sz="2400" b="1">
                <a:solidFill>
                  <a:srgbClr val="FFFF00"/>
                </a:solidFill>
                <a:cs typeface="Arial" charset="0"/>
              </a:rPr>
              <a:t>For fish tissue (species analyzed were bass, carp, sturgeon, sucker, walleye, and whitefish):</a:t>
            </a:r>
          </a:p>
          <a:p>
            <a:endParaRPr lang="en-US" sz="2400" b="1">
              <a:solidFill>
                <a:srgbClr val="FFFF00"/>
              </a:solidFill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>
                <a:solidFill>
                  <a:srgbClr val="FFFF00"/>
                </a:solidFill>
                <a:cs typeface="Arial" charset="0"/>
              </a:rPr>
              <a:t>  The </a:t>
            </a:r>
            <a:r>
              <a:rPr lang="en-US" sz="2400" b="1">
                <a:solidFill>
                  <a:srgbClr val="31DFF7"/>
                </a:solidFill>
                <a:cs typeface="Arial" charset="0"/>
              </a:rPr>
              <a:t>concentrations of contaminants </a:t>
            </a:r>
            <a:r>
              <a:rPr lang="en-US" sz="2400" b="1">
                <a:solidFill>
                  <a:srgbClr val="FFFF00"/>
                </a:solidFill>
                <a:cs typeface="Arial" charset="0"/>
              </a:rPr>
              <a:t>in fish fillet samples from sturgeon, whitefish, walleye, and smallmouth bass from the RI samples (2009 to 2010) </a:t>
            </a:r>
            <a:r>
              <a:rPr lang="en-US" sz="2400" b="1">
                <a:solidFill>
                  <a:srgbClr val="31DFF7"/>
                </a:solidFill>
                <a:cs typeface="Arial" charset="0"/>
              </a:rPr>
              <a:t>compared to results from EPA 2002 Columbia River Basin Fish Contaminant Study </a:t>
            </a:r>
          </a:p>
          <a:p>
            <a:pPr>
              <a:buFont typeface="Wingdings" pitchFamily="2" charset="2"/>
              <a:buChar char="Ø"/>
            </a:pPr>
            <a:endParaRPr lang="en-US" sz="2400" b="1">
              <a:solidFill>
                <a:srgbClr val="FFFF00"/>
              </a:solidFill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>
                <a:solidFill>
                  <a:srgbClr val="FFFF00"/>
                </a:solidFill>
                <a:cs typeface="Arial" charset="0"/>
              </a:rPr>
              <a:t>  Comparisons are in attached table.</a:t>
            </a:r>
          </a:p>
          <a:p>
            <a:pPr>
              <a:buFont typeface="Wingdings" pitchFamily="2" charset="2"/>
              <a:buChar char="Ø"/>
            </a:pP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1066800" y="228600"/>
            <a:ext cx="72596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400" b="1">
                <a:solidFill>
                  <a:srgbClr val="66FF66"/>
                </a:solidFill>
                <a:ea typeface="Calibri" pitchFamily="34" charset="0"/>
                <a:cs typeface="Arial" charset="0"/>
              </a:rPr>
              <a:t>EPA 1996-1998 and 2009-2010 Analytical Results</a:t>
            </a:r>
          </a:p>
          <a:p>
            <a:r>
              <a:rPr lang="en-US" sz="2400" b="1">
                <a:solidFill>
                  <a:srgbClr val="66FF66"/>
                </a:solidFill>
                <a:ea typeface="Calibri" pitchFamily="34" charset="0"/>
                <a:cs typeface="Arial" charset="0"/>
              </a:rPr>
              <a:t> 		(Modified for only PCBs)</a:t>
            </a:r>
          </a:p>
          <a:p>
            <a:pPr eaLnBrk="0" hangingPunct="0"/>
            <a:endParaRPr lang="en-US">
              <a:ea typeface="Calibri" pitchFamily="34" charset="0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1447800"/>
          <a:ext cx="7696200" cy="5181600"/>
        </p:xfrm>
        <a:graphic>
          <a:graphicData uri="http://schemas.openxmlformats.org/drawingml/2006/table">
            <a:tbl>
              <a:tblPr/>
              <a:tblGrid>
                <a:gridCol w="1896952"/>
                <a:gridCol w="1896952"/>
                <a:gridCol w="1951148"/>
                <a:gridCol w="1951148"/>
              </a:tblGrid>
              <a:tr h="32036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Species</a:t>
                      </a:r>
                      <a:endParaRPr lang="en-US" sz="1800" b="0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Study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PCBs</a:t>
                      </a:r>
                      <a:r>
                        <a:rPr lang="en-US" sz="1800" b="0" i="0" u="none" strike="noStrike" baseline="3000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5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Min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Max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09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Sturgeon</a:t>
                      </a:r>
                      <a:r>
                        <a:rPr lang="en-US" sz="1800" b="0" i="0" u="none" strike="noStrike" baseline="3000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1996-1998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2009-2010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0.088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09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Whitefish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1996-1998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2009-2010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0.0658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3.74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09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Walleye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1996-1998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2009-2010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0.0123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0.598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09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Smallmouth bass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1996-1998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--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1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2009-2010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0.0226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0.233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5"/>
          <p:cNvPicPr>
            <a:picLocks noChangeAspect="1" noChangeArrowheads="1"/>
          </p:cNvPicPr>
          <p:nvPr/>
        </p:nvPicPr>
        <p:blipFill>
          <a:blip r:embed="rId3"/>
          <a:srcRect l="1538" t="2222" b="2222"/>
          <a:stretch>
            <a:fillRect/>
          </a:stretch>
        </p:blipFill>
        <p:spPr bwMode="auto">
          <a:xfrm>
            <a:off x="0" y="962025"/>
            <a:ext cx="9144000" cy="5895975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304800"/>
            <a:ext cx="8534400" cy="76200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RARE Sampling – 2009 - 42 randomly-selected stations</a:t>
            </a:r>
            <a:br>
              <a:rPr lang="en-US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Approx 400 river miles, alternating right and left banks</a:t>
            </a:r>
            <a:r>
              <a:rPr lang="en-US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rPr>
            </a:br>
            <a:endParaRPr lang="en-US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srgbClr val="000000">
                    <a:alpha val="70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66FF66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Arial" pitchFamily="34" charset="0"/>
                <a:ea typeface="+mj-ea"/>
                <a:cs typeface="Arial" pitchFamily="34" charset="0"/>
              </a:rPr>
              <a:t>Congeners Analyzed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2057400"/>
            <a:ext cx="8229600" cy="4525963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endParaRPr lang="en-US" sz="2200" spc="100" dirty="0">
              <a:solidFill>
                <a:schemeClr val="tx2"/>
              </a:solidFill>
              <a:latin typeface="+mn-lt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defRPr/>
            </a:pPr>
            <a:r>
              <a:rPr lang="en-US" sz="3200" b="1" spc="1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PCB Congeners: 8, 18, 28, 44, 52, 66, 77, 81, 101, 105, 110, 118, 126, 128, 138, 153, 169, 170, 180, 187, 195, 206, 209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 Box 18"/>
          <p:cNvSpPr txBox="1">
            <a:spLocks noChangeArrowheads="1"/>
          </p:cNvSpPr>
          <p:nvPr/>
        </p:nvSpPr>
        <p:spPr bwMode="auto">
          <a:xfrm>
            <a:off x="2438400" y="381000"/>
            <a:ext cx="4191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900" b="1">
                <a:solidFill>
                  <a:srgbClr val="66FF66"/>
                </a:solidFill>
                <a:cs typeface="Arial" charset="0"/>
              </a:rPr>
              <a:t>Eco-Fish Sample</a:t>
            </a:r>
          </a:p>
        </p:txBody>
      </p:sp>
      <p:pic>
        <p:nvPicPr>
          <p:cNvPr id="125954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2068513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12" descr="ba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228600"/>
            <a:ext cx="2209800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Rectangle 16"/>
          <p:cNvSpPr>
            <a:spLocks noChangeArrowheads="1"/>
          </p:cNvSpPr>
          <p:nvPr/>
        </p:nvSpPr>
        <p:spPr bwMode="auto">
          <a:xfrm>
            <a:off x="152400" y="2743200"/>
            <a:ext cx="3200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  <a:cs typeface="Arial" charset="0"/>
              </a:rPr>
              <a:t>Target Species:  resident omnivores, &lt;200mm in length, that are prey items to other fish species and wildlife</a:t>
            </a:r>
          </a:p>
        </p:txBody>
      </p:sp>
      <p:pic>
        <p:nvPicPr>
          <p:cNvPr id="12595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286000"/>
            <a:ext cx="5791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4"/>
          <p:cNvGraphicFramePr>
            <a:graphicFrameLocks noChangeAspect="1"/>
          </p:cNvGraphicFramePr>
          <p:nvPr/>
        </p:nvGraphicFramePr>
        <p:xfrm>
          <a:off x="304800" y="304800"/>
          <a:ext cx="8564563" cy="6400800"/>
        </p:xfrm>
        <a:graphic>
          <a:graphicData uri="http://schemas.openxmlformats.org/presentationml/2006/ole">
            <p:oleObj spid="_x0000_s23554" name="Chart" r:id="rId4" imgW="9382049" imgH="6877202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6" descr="TRIMZ DDT WALLPAPER&#10;WOMAN'S DAY&#10;06/01/1947&#10;p. 69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0"/>
            <a:ext cx="4862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Group 29"/>
          <p:cNvGraphicFramePr>
            <a:graphicFrameLocks noGrp="1"/>
          </p:cNvGraphicFramePr>
          <p:nvPr/>
        </p:nvGraphicFramePr>
        <p:xfrm>
          <a:off x="5638800" y="533400"/>
          <a:ext cx="3048000" cy="4241800"/>
        </p:xfrm>
        <a:graphic>
          <a:graphicData uri="http://schemas.openxmlformats.org/drawingml/2006/table">
            <a:tbl>
              <a:tblPr/>
              <a:tblGrid>
                <a:gridCol w="3048000"/>
              </a:tblGrid>
              <a:tr h="1317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66"/>
                          </a:solidFill>
                          <a:effectLst/>
                          <a:latin typeface="Arial" pitchFamily="34" charset="0"/>
                        </a:rPr>
                        <a:t>Toxics are a Legacy Issue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Women’s Day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June 1, 1947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Box 3"/>
          <p:cNvSpPr txBox="1">
            <a:spLocks noChangeArrowheads="1"/>
          </p:cNvSpPr>
          <p:nvPr/>
        </p:nvSpPr>
        <p:spPr bwMode="auto">
          <a:xfrm>
            <a:off x="479425" y="381000"/>
            <a:ext cx="83121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700" b="1">
                <a:solidFill>
                  <a:srgbClr val="FFFF00"/>
                </a:solidFill>
                <a:cs typeface="Arial" charset="0"/>
              </a:rPr>
              <a:t>THE OSPREY AND RIVER OTTER AS SENTINEL </a:t>
            </a:r>
          </a:p>
          <a:p>
            <a:pPr algn="ctr"/>
            <a:r>
              <a:rPr lang="en-US" sz="2700" b="1">
                <a:solidFill>
                  <a:srgbClr val="FFFF00"/>
                </a:solidFill>
                <a:cs typeface="Arial" charset="0"/>
              </a:rPr>
              <a:t>SPECIES FOR LONG TERM MONITORING OF </a:t>
            </a:r>
          </a:p>
          <a:p>
            <a:pPr algn="ctr"/>
            <a:r>
              <a:rPr lang="en-US" sz="2700" b="1">
                <a:solidFill>
                  <a:srgbClr val="FFFF00"/>
                </a:solidFill>
                <a:cs typeface="Arial" charset="0"/>
              </a:rPr>
              <a:t>PCBS ALONG THE LOWER COLUMBIA RIVER</a:t>
            </a:r>
          </a:p>
          <a:p>
            <a:pPr algn="ctr"/>
            <a:endParaRPr lang="en-US" sz="2700" b="1">
              <a:solidFill>
                <a:srgbClr val="FFFF00"/>
              </a:solidFill>
              <a:cs typeface="Arial" charset="0"/>
            </a:endParaRPr>
          </a:p>
          <a:p>
            <a:pPr algn="ctr"/>
            <a:r>
              <a:rPr lang="en-US" b="1">
                <a:solidFill>
                  <a:srgbClr val="FFFF00"/>
                </a:solidFill>
                <a:cs typeface="Arial" charset="0"/>
              </a:rPr>
              <a:t>Robert A. Grove, Ph.D.   Contaminants Program</a:t>
            </a:r>
          </a:p>
          <a:p>
            <a:pPr algn="ctr"/>
            <a:r>
              <a:rPr lang="en-US" b="1">
                <a:solidFill>
                  <a:srgbClr val="FFFF00"/>
                </a:solidFill>
                <a:cs typeface="Arial" charset="0"/>
              </a:rPr>
              <a:t>U.S. Geological Survey, Forest and Rangeland Ecosystem Science Center,</a:t>
            </a:r>
          </a:p>
          <a:p>
            <a:pPr algn="ctr"/>
            <a:r>
              <a:rPr lang="en-US" b="1">
                <a:solidFill>
                  <a:srgbClr val="FFFF00"/>
                </a:solidFill>
                <a:cs typeface="Arial" charset="0"/>
              </a:rPr>
              <a:t>3200 SW Jefferson Way, Corvallis, OR 97331</a:t>
            </a:r>
          </a:p>
          <a:p>
            <a:pPr algn="ctr"/>
            <a:endParaRPr lang="en-US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31074" name="Picture 5" descr="osprey-divin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114800"/>
            <a:ext cx="30765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6" descr="s_slideshow_otters_0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114800"/>
            <a:ext cx="31956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5"/>
          <p:cNvGraphicFramePr>
            <a:graphicFrameLocks noChangeAspect="1"/>
          </p:cNvGraphicFramePr>
          <p:nvPr/>
        </p:nvGraphicFramePr>
        <p:xfrm>
          <a:off x="990600" y="0"/>
          <a:ext cx="6719888" cy="5108575"/>
        </p:xfrm>
        <a:graphic>
          <a:graphicData uri="http://schemas.openxmlformats.org/presentationml/2006/ole">
            <p:oleObj spid="_x0000_s74754" name="SPW 11.0 Graph" r:id="rId4" imgW="6719760" imgH="5109120" progId="">
              <p:embed/>
            </p:oleObj>
          </a:graphicData>
        </a:graphic>
      </p:graphicFrame>
      <p:sp>
        <p:nvSpPr>
          <p:cNvPr id="74755" name="Rectangle 3"/>
          <p:cNvSpPr>
            <a:spLocks noChangeArrowheads="1"/>
          </p:cNvSpPr>
          <p:nvPr/>
        </p:nvSpPr>
        <p:spPr bwMode="auto">
          <a:xfrm flipV="1">
            <a:off x="8001000" y="3494088"/>
            <a:ext cx="1143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</a:rPr>
              <a:t>“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486400"/>
            <a:ext cx="9144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1DFF7"/>
                </a:solidFill>
                <a:latin typeface="+mj-lt"/>
              </a:rPr>
              <a:t>Recent data from USGS confirm the decline in PCB concentrations in both osprey eggs and river otter livers from multiple locations along the mid and lower reaches of the Columbia.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4"/>
          <p:cNvGraphicFramePr>
            <a:graphicFrameLocks noChangeAspect="1"/>
          </p:cNvGraphicFramePr>
          <p:nvPr/>
        </p:nvGraphicFramePr>
        <p:xfrm>
          <a:off x="1314450" y="715963"/>
          <a:ext cx="6516688" cy="5426075"/>
        </p:xfrm>
        <a:graphic>
          <a:graphicData uri="http://schemas.openxmlformats.org/presentationml/2006/ole">
            <p:oleObj spid="_x0000_s75778" name="SPW 11.0 Graph" r:id="rId4" imgW="6516000" imgH="54266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142999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66FF66"/>
                </a:solidFill>
              </a:rPr>
              <a:t>Upper Columbia Remedial Investigation Study</a:t>
            </a:r>
            <a:endParaRPr lang="en-US" sz="4000" b="1" dirty="0">
              <a:solidFill>
                <a:srgbClr val="66FF66"/>
              </a:solidFill>
            </a:endParaRPr>
          </a:p>
        </p:txBody>
      </p:sp>
      <p:sp>
        <p:nvSpPr>
          <p:cNvPr id="139266" name="Subtitle 2"/>
          <p:cNvSpPr>
            <a:spLocks noGrp="1"/>
          </p:cNvSpPr>
          <p:nvPr>
            <p:ph type="subTitle" idx="1"/>
          </p:nvPr>
        </p:nvSpPr>
        <p:spPr>
          <a:xfrm>
            <a:off x="228600" y="1600200"/>
            <a:ext cx="8464550" cy="495300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smtClean="0"/>
              <a:t>  </a:t>
            </a:r>
            <a:r>
              <a:rPr lang="en-US" b="1" smtClean="0">
                <a:solidFill>
                  <a:srgbClr val="FFFF00"/>
                </a:solidFill>
                <a:latin typeface="Arial" charset="0"/>
                <a:cs typeface="Arial" charset="0"/>
              </a:rPr>
              <a:t>PCBs were measured in fish and levels were  very low</a:t>
            </a:r>
          </a:p>
          <a:p>
            <a:pPr algn="l" eaLnBrk="1" hangingPunct="1">
              <a:spcBef>
                <a:spcPct val="0"/>
              </a:spcBef>
              <a:buFont typeface="Arial" charset="0"/>
              <a:buChar char="•"/>
            </a:pPr>
            <a:endParaRPr lang="en-US" b="1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b="1" smtClean="0">
                <a:solidFill>
                  <a:srgbClr val="FFFF00"/>
                </a:solidFill>
                <a:latin typeface="Arial" charset="0"/>
                <a:cs typeface="Arial" charset="0"/>
              </a:rPr>
              <a:t>  PCBs were studied in water – no violation of drinking water or human health criteria</a:t>
            </a: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b="1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b="1" smtClean="0">
                <a:solidFill>
                  <a:srgbClr val="FFFF00"/>
                </a:solidFill>
                <a:latin typeface="Arial" charset="0"/>
                <a:cs typeface="Arial" charset="0"/>
              </a:rPr>
              <a:t>  </a:t>
            </a:r>
          </a:p>
          <a:p>
            <a:pPr algn="l" eaLnBrk="1" hangingPunct="1">
              <a:spcBef>
                <a:spcPct val="0"/>
              </a:spcBef>
            </a:pPr>
            <a:endParaRPr lang="en-US" smtClean="0"/>
          </a:p>
          <a:p>
            <a:pPr algn="l"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66FF66"/>
                </a:solidFill>
              </a:rPr>
              <a:t>Federal Dams PCB Inventory</a:t>
            </a:r>
          </a:p>
        </p:txBody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EPA met with the Corp, BoR, and BPA in Dec 2008 to discuss potential PCB sources at federal dams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Agreed that much progress has been done to remove sources, but efforts not well-documented for agency/public review</a:t>
            </a:r>
          </a:p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Agreed to inventory and report PCB sources to EPA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66FF66"/>
                </a:solidFill>
              </a:rPr>
              <a:t>TSCA Information Request</a:t>
            </a:r>
          </a:p>
        </p:txBody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FFFF00"/>
                </a:solidFill>
              </a:rPr>
              <a:t>EPA Info Request to Corp and BoR sent July 2006 asking for:</a:t>
            </a:r>
          </a:p>
          <a:p>
            <a:pPr eaLnBrk="1" hangingPunct="1">
              <a:lnSpc>
                <a:spcPct val="90000"/>
              </a:lnSpc>
            </a:pPr>
            <a:endParaRPr lang="en-US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1) Records and reports required under the Toxic Substances Control Act - PCB Rules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>
                <a:solidFill>
                  <a:srgbClr val="FFFF00"/>
                </a:solidFill>
              </a:rPr>
              <a:t>PCB Items (any PCBs), Transformers &gt; 500 ppm, PCB Activity (spills and disposal), Storage of PCB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66FF66"/>
                </a:solidFill>
              </a:rPr>
              <a:t>TSCA Information Request</a:t>
            </a:r>
          </a:p>
        </p:txBody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2) Information on any other known sources of PCBs that may release PCB to Columbia River</a:t>
            </a:r>
          </a:p>
          <a:p>
            <a:pPr marL="990600" lvl="1" indent="-533400" eaLnBrk="1" hangingPunct="1"/>
            <a:r>
              <a:rPr lang="en-US" b="1" smtClean="0">
                <a:solidFill>
                  <a:srgbClr val="FFFF00"/>
                </a:solidFill>
              </a:rPr>
              <a:t>Caulk, paint, cables, fluids, etc.</a:t>
            </a:r>
          </a:p>
          <a:p>
            <a:pPr marL="990600" lvl="1" indent="-533400" eaLnBrk="1" hangingPunct="1"/>
            <a:endParaRPr lang="en-US" b="1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3) Description of activities being taken to further identify and mitigate PCB 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66FF66"/>
                </a:solidFill>
              </a:rPr>
              <a:t>Corp of Engineers Response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FFFF00"/>
                </a:solidFill>
              </a:rPr>
              <a:t>Dramatic reduction of PCBs since 1977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FFFF00"/>
                </a:solidFill>
              </a:rPr>
              <a:t>Limited number of capacitors at 2 sites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>
                <a:solidFill>
                  <a:srgbClr val="FFFF00"/>
                </a:solidFill>
              </a:rPr>
              <a:t>Libby (12) and Albeni (10), possible removal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FFFF00"/>
                </a:solidFill>
              </a:rPr>
              <a:t>2 xformers at Bonneville (since removed)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FFFF00"/>
                </a:solidFill>
              </a:rPr>
              <a:t>High Voltage Bushings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smtClean="0">
                <a:solidFill>
                  <a:srgbClr val="FFFF00"/>
                </a:solidFill>
              </a:rPr>
              <a:t>Dalles and John Day until end of useful life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FFFF00"/>
                </a:solidFill>
              </a:rPr>
              <a:t>Not aware of non-traditional 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66FF66"/>
                </a:solidFill>
              </a:rPr>
              <a:t>Bureau of Rec. Response</a:t>
            </a:r>
          </a:p>
        </p:txBody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000" b="1" smtClean="0">
                <a:solidFill>
                  <a:srgbClr val="FFFF00"/>
                </a:solidFill>
              </a:rPr>
              <a:t>Aggressive removal of PCBs since 1980’s</a:t>
            </a:r>
          </a:p>
          <a:p>
            <a:pPr eaLnBrk="1" hangingPunct="1"/>
            <a:r>
              <a:rPr lang="en-US" sz="3000" b="1" smtClean="0">
                <a:solidFill>
                  <a:srgbClr val="FFFF00"/>
                </a:solidFill>
              </a:rPr>
              <a:t>Many transformers removed or retrofitted</a:t>
            </a:r>
          </a:p>
          <a:p>
            <a:pPr eaLnBrk="1" hangingPunct="1"/>
            <a:r>
              <a:rPr lang="en-US" sz="3000" b="1" smtClean="0">
                <a:solidFill>
                  <a:srgbClr val="FFFF00"/>
                </a:solidFill>
              </a:rPr>
              <a:t>13 others scheduled for disposal</a:t>
            </a:r>
          </a:p>
          <a:p>
            <a:pPr eaLnBrk="1" hangingPunct="1"/>
            <a:r>
              <a:rPr lang="en-US" sz="3000" b="1" smtClean="0">
                <a:solidFill>
                  <a:srgbClr val="FFFF00"/>
                </a:solidFill>
              </a:rPr>
              <a:t>No other PCB Items</a:t>
            </a:r>
          </a:p>
          <a:p>
            <a:pPr eaLnBrk="1" hangingPunct="1"/>
            <a:r>
              <a:rPr lang="en-US" sz="3000" b="1" smtClean="0">
                <a:solidFill>
                  <a:srgbClr val="FFFF00"/>
                </a:solidFill>
              </a:rPr>
              <a:t>All capacitors treated as with PCBs</a:t>
            </a:r>
          </a:p>
          <a:p>
            <a:pPr eaLnBrk="1" hangingPunct="1"/>
            <a:r>
              <a:rPr lang="en-US" sz="3000" b="1" smtClean="0">
                <a:solidFill>
                  <a:srgbClr val="FFFF00"/>
                </a:solidFill>
              </a:rPr>
              <a:t>All oil-filled cables tested before disposal</a:t>
            </a:r>
          </a:p>
          <a:p>
            <a:pPr eaLnBrk="1" hangingPunct="1"/>
            <a:r>
              <a:rPr lang="en-US" sz="3000" b="1" smtClean="0">
                <a:solidFill>
                  <a:srgbClr val="FFFF00"/>
                </a:solidFill>
              </a:rPr>
              <a:t>Sampling paint to determine if PCBs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70" descr="508w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800100"/>
            <a:ext cx="6553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8" name="Text Box 77"/>
          <p:cNvSpPr txBox="1">
            <a:spLocks noChangeArrowheads="1"/>
          </p:cNvSpPr>
          <p:nvPr/>
        </p:nvSpPr>
        <p:spPr bwMode="auto">
          <a:xfrm>
            <a:off x="0" y="304800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 b="1">
                <a:solidFill>
                  <a:srgbClr val="66FF66"/>
                </a:solidFill>
                <a:cs typeface="Arial" charset="0"/>
              </a:rPr>
              <a:t>Pollution Prevention is the Key to Reduce Toxics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66FF66"/>
                </a:solidFill>
              </a:rPr>
              <a:t>Next Steps</a:t>
            </a:r>
          </a:p>
        </p:txBody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Information Requests and/or TSCA-PCB inspections at non-federal dams</a:t>
            </a:r>
          </a:p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Similar approach as fed dams</a:t>
            </a:r>
          </a:p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FY 2011 – 12</a:t>
            </a:r>
          </a:p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Prioritize based on previous compliance, spills, proximity to higher PCB levels in CR – 4 high priority dams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066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b="1" smtClean="0">
                <a:solidFill>
                  <a:srgbClr val="66FF66"/>
                </a:solidFill>
              </a:rPr>
              <a:t>July 2009 PCB Workshop</a:t>
            </a:r>
            <a:br>
              <a:rPr lang="en-US" b="1" smtClean="0">
                <a:solidFill>
                  <a:srgbClr val="66FF66"/>
                </a:solidFill>
              </a:rPr>
            </a:br>
            <a:r>
              <a:rPr lang="en-US" sz="2600" b="1" smtClean="0">
                <a:solidFill>
                  <a:srgbClr val="66FF66"/>
                </a:solidFill>
                <a:latin typeface="Arial Black" pitchFamily="34" charset="0"/>
              </a:rPr>
              <a:t>“PCBs ARE NOT a LEGACY CONTAMINANT </a:t>
            </a:r>
            <a:r>
              <a:rPr lang="en-US" sz="2700" b="1" smtClean="0">
                <a:solidFill>
                  <a:srgbClr val="66FF66"/>
                </a:solidFill>
                <a:latin typeface="Arial Black" pitchFamily="34" charset="0"/>
              </a:rPr>
              <a:t>“</a:t>
            </a:r>
            <a:r>
              <a:rPr lang="en-US" b="1" smtClean="0">
                <a:solidFill>
                  <a:srgbClr val="FFFF00"/>
                </a:solidFill>
              </a:rPr>
              <a:t/>
            </a:r>
            <a:br>
              <a:rPr lang="en-US" b="1" smtClean="0">
                <a:solidFill>
                  <a:srgbClr val="FFFF00"/>
                </a:solidFill>
              </a:rPr>
            </a:br>
            <a:endParaRPr lang="en-US" b="1" smtClean="0">
              <a:solidFill>
                <a:srgbClr val="66FF66"/>
              </a:solidFill>
            </a:endParaRPr>
          </a:p>
        </p:txBody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</a:rPr>
              <a:t>Complete Portland Harbor clean up and expand to other sites in Columbia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</a:rPr>
              <a:t>Look beyond traditional PCB sources, ie, paint and caulk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</a:rPr>
              <a:t>Complete Federal Dam Inventory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</a:rPr>
              <a:t>Evaluate PCBs from non-federal dams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</a:rPr>
              <a:t>Increase efforts to decrease soil erosion (construction activities)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</a:rPr>
              <a:t>Conduct long term monitoring and identify hot spots for clean-up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</a:rPr>
              <a:t>Increase source loading work, i.e. stormwater tracking</a:t>
            </a:r>
          </a:p>
          <a:p>
            <a:pPr eaLnBrk="1" hangingPunct="1">
              <a:lnSpc>
                <a:spcPct val="90000"/>
              </a:lnSpc>
            </a:pPr>
            <a:endParaRPr lang="en-US" sz="2400" b="1" smtClean="0">
              <a:solidFill>
                <a:srgbClr val="CC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3" descr="CRTRAPsept2010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5219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lIns="45720" rIns="228600" anchor="b"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rgbClr val="66FF66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Columbia River Basin Toxics Reduction Action Plan – 61 Actions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646238"/>
            <a:ext cx="8229600" cy="4525962"/>
          </a:xfrm>
          <a:prstGeom prst="rect">
            <a:avLst/>
          </a:prstGeom>
        </p:spPr>
        <p:txBody>
          <a:bodyPr lIns="45720" rIns="246888">
            <a:normAutofit fontScale="25000" lnSpcReduction="20000"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en-US" sz="2400" b="1" dirty="0">
              <a:solidFill>
                <a:srgbClr val="00FFFF"/>
              </a:solidFill>
              <a:latin typeface="+mn-lt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en-US" sz="96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5 Initiatives</a:t>
            </a:r>
            <a:r>
              <a:rPr lang="en-US" sz="9600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50000"/>
              <a:buFontTx/>
              <a:buChar char="o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Increase public understanding &amp; political commitment</a:t>
            </a:r>
          </a:p>
          <a:p>
            <a:pPr lvl="1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50000"/>
              <a:buFontTx/>
              <a:buChar char="o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Increase toxic reduction actions</a:t>
            </a:r>
          </a:p>
          <a:p>
            <a:pPr lvl="1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50000"/>
              <a:buFontTx/>
              <a:buChar char="o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Increase monitoring to identify sources </a:t>
            </a:r>
          </a:p>
          <a:p>
            <a:pPr lvl="1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50000"/>
              <a:buFontTx/>
              <a:buChar char="o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Develop research program</a:t>
            </a:r>
          </a:p>
          <a:p>
            <a:pPr lvl="1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50000"/>
              <a:buFontTx/>
              <a:buChar char="o"/>
              <a:defRPr/>
            </a:pPr>
            <a:r>
              <a:rPr lang="en-US" sz="9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Develop data management system</a:t>
            </a:r>
          </a:p>
          <a:p>
            <a:pPr lvl="1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defRPr/>
            </a:pPr>
            <a:endParaRPr lang="en-US" sz="9600" b="1" dirty="0">
              <a:solidFill>
                <a:srgbClr val="FF9933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en-US" sz="9600" b="1" dirty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2 Tiers</a:t>
            </a:r>
          </a:p>
          <a:p>
            <a:pPr lvl="1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50000"/>
              <a:buFontTx/>
              <a:buChar char="o"/>
              <a:defRPr/>
            </a:pPr>
            <a:r>
              <a:rPr lang="en-US" sz="9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Existing </a:t>
            </a:r>
            <a:r>
              <a:rPr lang="en-US" sz="9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re$ource</a:t>
            </a:r>
            <a:r>
              <a:rPr lang="en-US" sz="9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$</a:t>
            </a:r>
          </a:p>
          <a:p>
            <a:pPr lvl="1" fontAlgn="auto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50000"/>
              <a:buFontTx/>
              <a:buChar char="o"/>
              <a:defRPr/>
            </a:pPr>
            <a:r>
              <a:rPr lang="en-US" sz="9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en-US" sz="9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re$ource</a:t>
            </a:r>
            <a:r>
              <a:rPr lang="en-US" sz="9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$</a:t>
            </a:r>
          </a:p>
          <a:p>
            <a:pPr lvl="1" fontAlgn="auto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50000"/>
              <a:defRPr/>
            </a:pPr>
            <a:endParaRPr lang="en-US" sz="2400" dirty="0">
              <a:solidFill>
                <a:srgbClr val="FFFF00"/>
              </a:solidFill>
              <a:latin typeface="+mn-lt"/>
            </a:endParaRPr>
          </a:p>
          <a:p>
            <a:pPr lvl="1" fontAlgn="auto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50000"/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</a:rPr>
              <a:t> </a:t>
            </a:r>
            <a:endParaRPr lang="en-US" sz="2400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53536"/>
            <a:ext cx="8229600" cy="1143000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lIns="45720" rIns="22860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rgbClr val="66FF66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Examples of Actions</a:t>
            </a:r>
          </a:p>
        </p:txBody>
      </p:sp>
      <p:sp>
        <p:nvSpPr>
          <p:cNvPr id="161794" name="Rectangle 3"/>
          <p:cNvSpPr txBox="1">
            <a:spLocks noChangeArrowheads="1"/>
          </p:cNvSpPr>
          <p:nvPr/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246888"/>
          <a:lstStyle/>
          <a:p>
            <a:pPr>
              <a:lnSpc>
                <a:spcPct val="80000"/>
              </a:lnSpc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en-US" sz="2800" b="1">
                <a:solidFill>
                  <a:srgbClr val="FFFF00"/>
                </a:solidFill>
                <a:cs typeface="Arial" charset="0"/>
              </a:rPr>
              <a:t>Increase public understanding &amp; political commitment 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chemeClr val="accent2"/>
              </a:buClr>
              <a:buSzPct val="90000"/>
              <a:buFont typeface="Wingdings" pitchFamily="2" charset="2"/>
              <a:buChar char="Ø"/>
            </a:pPr>
            <a:r>
              <a:rPr lang="en-US" sz="2400" b="1">
                <a:cs typeface="Arial" charset="0"/>
              </a:rPr>
              <a:t>Continue Working Group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chemeClr val="accent2"/>
              </a:buClr>
              <a:buSzPct val="90000"/>
              <a:buFont typeface="Wingdings" pitchFamily="2" charset="2"/>
              <a:buChar char="Ø"/>
            </a:pPr>
            <a:r>
              <a:rPr lang="en-US" sz="2400" b="1">
                <a:cs typeface="Arial" charset="0"/>
              </a:rPr>
              <a:t>Establish Executive level collaboration &amp; affect  national dialogue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en-US" sz="2800" b="1">
                <a:solidFill>
                  <a:srgbClr val="FFFF00"/>
                </a:solidFill>
                <a:cs typeface="Arial" charset="0"/>
              </a:rPr>
              <a:t>Increase toxic reduction actions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chemeClr val="accent2"/>
              </a:buClr>
              <a:buSzPct val="90000"/>
              <a:buFont typeface="Wingdings" pitchFamily="2" charset="2"/>
              <a:buChar char="Ø"/>
            </a:pPr>
            <a:r>
              <a:rPr lang="en-US" sz="2400" b="1">
                <a:cs typeface="Arial" charset="0"/>
              </a:rPr>
              <a:t>More leadership needed on pollution prevention and green chemistry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chemeClr val="accent2"/>
              </a:buClr>
              <a:buSzPct val="90000"/>
              <a:buFont typeface="Wingdings" pitchFamily="2" charset="2"/>
              <a:buChar char="Ø"/>
            </a:pPr>
            <a:r>
              <a:rPr lang="en-US" sz="2400" b="1">
                <a:cs typeface="Arial" charset="0"/>
              </a:rPr>
              <a:t>Collection programs – pharmaceuticals, pesticides, mercury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chemeClr val="accent2"/>
              </a:buClr>
              <a:buSzPct val="90000"/>
              <a:buFont typeface="Wingdings" pitchFamily="2" charset="2"/>
              <a:buChar char="Ø"/>
            </a:pPr>
            <a:r>
              <a:rPr lang="en-US" sz="2400" b="1">
                <a:cs typeface="Arial" charset="0"/>
              </a:rPr>
              <a:t>Agriculture programs – sediment reduction,  Integrated Pest Management, Pesticide stewardship partnerships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buClr>
                <a:schemeClr val="accent2"/>
              </a:buClr>
              <a:buSzPct val="90000"/>
            </a:pPr>
            <a:endParaRPr lang="en-US" sz="2400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53536"/>
            <a:ext cx="8229600" cy="1143000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lIns="45720" rIns="22860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rgbClr val="66FF66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More Actions</a:t>
            </a:r>
          </a:p>
        </p:txBody>
      </p:sp>
      <p:sp>
        <p:nvSpPr>
          <p:cNvPr id="163842" name="Rectangle 3"/>
          <p:cNvSpPr txBox="1">
            <a:spLocks noChangeArrowheads="1"/>
          </p:cNvSpPr>
          <p:nvPr/>
        </p:nvSpPr>
        <p:spPr bwMode="auto">
          <a:xfrm>
            <a:off x="228600" y="1676400"/>
            <a:ext cx="9067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246888"/>
          <a:lstStyle/>
          <a:p>
            <a:pPr lvl="1">
              <a:lnSpc>
                <a:spcPct val="70000"/>
              </a:lnSpc>
              <a:spcBef>
                <a:spcPts val="400"/>
              </a:spcBef>
              <a:buClr>
                <a:schemeClr val="accent2"/>
              </a:buClr>
              <a:buSzPct val="50000"/>
            </a:pPr>
            <a:r>
              <a:rPr lang="en-US" sz="2400" b="1">
                <a:solidFill>
                  <a:srgbClr val="FFFF00"/>
                </a:solidFill>
                <a:cs typeface="Arial" charset="0"/>
              </a:rPr>
              <a:t>Increase monitoring to identify sources</a:t>
            </a:r>
          </a:p>
          <a:p>
            <a:pPr lvl="2">
              <a:lnSpc>
                <a:spcPct val="70000"/>
              </a:lnSpc>
              <a:spcBef>
                <a:spcPts val="400"/>
              </a:spcBef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300">
                <a:cs typeface="Arial" charset="0"/>
              </a:rPr>
              <a:t> Identify contaminants of concern for priority focus</a:t>
            </a:r>
          </a:p>
          <a:p>
            <a:pPr lvl="2">
              <a:lnSpc>
                <a:spcPct val="70000"/>
              </a:lnSpc>
              <a:spcBef>
                <a:spcPts val="400"/>
              </a:spcBef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300">
                <a:cs typeface="Arial" charset="0"/>
              </a:rPr>
              <a:t> Identify sources of contamination &amp; establish toxics</a:t>
            </a:r>
          </a:p>
          <a:p>
            <a:pPr lvl="2">
              <a:lnSpc>
                <a:spcPct val="70000"/>
              </a:lnSpc>
              <a:spcBef>
                <a:spcPts val="400"/>
              </a:spcBef>
              <a:buClr>
                <a:srgbClr val="FFFF00"/>
              </a:buClr>
              <a:buSzPct val="70000"/>
            </a:pPr>
            <a:r>
              <a:rPr lang="en-US" sz="2300">
                <a:cs typeface="Arial" charset="0"/>
              </a:rPr>
              <a:t>    reduction efforts which includes effectiveness monitoring</a:t>
            </a:r>
          </a:p>
          <a:p>
            <a:pPr lvl="2">
              <a:lnSpc>
                <a:spcPct val="70000"/>
              </a:lnSpc>
              <a:spcBef>
                <a:spcPts val="400"/>
              </a:spcBef>
              <a:buClr>
                <a:srgbClr val="A8CDD7"/>
              </a:buClr>
              <a:buSzPct val="50000"/>
              <a:buFontTx/>
              <a:buChar char="o"/>
            </a:pPr>
            <a:endParaRPr lang="en-US" sz="2300">
              <a:cs typeface="Arial" charset="0"/>
            </a:endParaRPr>
          </a:p>
          <a:p>
            <a:pPr lvl="1">
              <a:lnSpc>
                <a:spcPct val="70000"/>
              </a:lnSpc>
              <a:spcBef>
                <a:spcPts val="400"/>
              </a:spcBef>
              <a:buClr>
                <a:schemeClr val="accent2"/>
              </a:buClr>
              <a:buSzPct val="50000"/>
            </a:pPr>
            <a:r>
              <a:rPr lang="en-US" sz="2400" b="1">
                <a:solidFill>
                  <a:srgbClr val="FFFF00"/>
                </a:solidFill>
                <a:cs typeface="Arial" charset="0"/>
              </a:rPr>
              <a:t>Develop research program</a:t>
            </a:r>
          </a:p>
          <a:p>
            <a:pPr lvl="2">
              <a:lnSpc>
                <a:spcPct val="70000"/>
              </a:lnSpc>
              <a:spcBef>
                <a:spcPts val="400"/>
              </a:spcBef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300">
                <a:cs typeface="Arial" charset="0"/>
              </a:rPr>
              <a:t> Convene scientists to develop Columbia River research plan</a:t>
            </a:r>
          </a:p>
          <a:p>
            <a:pPr lvl="2">
              <a:lnSpc>
                <a:spcPct val="70000"/>
              </a:lnSpc>
              <a:spcBef>
                <a:spcPts val="400"/>
              </a:spcBef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300">
                <a:cs typeface="Arial" charset="0"/>
              </a:rPr>
              <a:t> Conduct research based on research plan priorities</a:t>
            </a:r>
          </a:p>
          <a:p>
            <a:pPr lvl="2">
              <a:lnSpc>
                <a:spcPct val="70000"/>
              </a:lnSpc>
              <a:spcBef>
                <a:spcPts val="400"/>
              </a:spcBef>
              <a:buClr>
                <a:srgbClr val="A8CDD7"/>
              </a:buClr>
              <a:buSzPct val="100000"/>
              <a:buFont typeface="Wingdings 2" pitchFamily="18" charset="2"/>
              <a:buNone/>
            </a:pPr>
            <a:endParaRPr lang="en-US" sz="2300">
              <a:cs typeface="Arial" charset="0"/>
            </a:endParaRPr>
          </a:p>
          <a:p>
            <a:pPr lvl="1">
              <a:lnSpc>
                <a:spcPct val="70000"/>
              </a:lnSpc>
              <a:spcBef>
                <a:spcPts val="400"/>
              </a:spcBef>
              <a:buClr>
                <a:schemeClr val="accent2"/>
              </a:buClr>
              <a:buSzPct val="50000"/>
            </a:pPr>
            <a:r>
              <a:rPr lang="en-US" sz="2400" b="1">
                <a:solidFill>
                  <a:srgbClr val="FFFF00"/>
                </a:solidFill>
                <a:cs typeface="Arial" charset="0"/>
              </a:rPr>
              <a:t>Develop data management system</a:t>
            </a:r>
          </a:p>
          <a:p>
            <a:pPr lvl="2">
              <a:lnSpc>
                <a:spcPct val="70000"/>
              </a:lnSpc>
              <a:spcBef>
                <a:spcPts val="400"/>
              </a:spcBef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300">
                <a:cs typeface="Arial" charset="0"/>
              </a:rPr>
              <a:t> Create data stewardship program hosted and managed by a single entity</a:t>
            </a:r>
          </a:p>
          <a:p>
            <a:pPr lvl="2">
              <a:lnSpc>
                <a:spcPct val="70000"/>
              </a:lnSpc>
              <a:spcBef>
                <a:spcPts val="400"/>
              </a:spcBef>
              <a:buClr>
                <a:srgbClr val="A8CDD7"/>
              </a:buClr>
              <a:buSzPct val="50000"/>
              <a:buFontTx/>
              <a:buChar char="o"/>
            </a:pPr>
            <a:endParaRPr lang="en-US" sz="2300">
              <a:solidFill>
                <a:srgbClr val="FFFF00"/>
              </a:solidFill>
              <a:latin typeface="Times New Roman" pitchFamily="18" charset="0"/>
            </a:endParaRPr>
          </a:p>
          <a:p>
            <a:pPr lvl="1">
              <a:lnSpc>
                <a:spcPct val="70000"/>
              </a:lnSpc>
              <a:spcBef>
                <a:spcPts val="400"/>
              </a:spcBef>
              <a:buClr>
                <a:schemeClr val="accent2"/>
              </a:buClr>
              <a:buSzPct val="90000"/>
            </a:pPr>
            <a:endParaRPr lang="en-US" sz="200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70000"/>
              </a:lnSpc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53536"/>
            <a:ext cx="8229600" cy="1346664"/>
          </a:xfrm>
          <a:prstGeom prst="rect">
            <a:avLst/>
          </a:prstGeom>
        </p:spPr>
        <p:txBody>
          <a:bodyPr lIns="45720" rIns="228600" anchor="b"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rgbClr val="66FF66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Columbia River Toxics Reduction Challenge</a:t>
            </a:r>
          </a:p>
        </p:txBody>
      </p:sp>
      <p:sp>
        <p:nvSpPr>
          <p:cNvPr id="165890" name="Rectangle 3"/>
          <p:cNvSpPr txBox="1">
            <a:spLocks noChangeArrowheads="1"/>
          </p:cNvSpPr>
          <p:nvPr/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246888"/>
          <a:lstStyle/>
          <a:p>
            <a:pPr>
              <a:lnSpc>
                <a:spcPct val="8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3200">
                <a:latin typeface="Times New Roman" pitchFamily="18" charset="0"/>
              </a:rPr>
              <a:t>  </a:t>
            </a:r>
            <a:r>
              <a:rPr lang="en-US" sz="3200">
                <a:solidFill>
                  <a:srgbClr val="FFFF00"/>
                </a:solidFill>
                <a:cs typeface="Arial" charset="0"/>
              </a:rPr>
              <a:t>Take </a:t>
            </a:r>
            <a:r>
              <a:rPr lang="en-US" sz="3200" b="1">
                <a:solidFill>
                  <a:srgbClr val="31DFF7"/>
                </a:solidFill>
                <a:cs typeface="Arial" charset="0"/>
              </a:rPr>
              <a:t>professional and personal responsibility </a:t>
            </a:r>
            <a:r>
              <a:rPr lang="en-US" sz="3200">
                <a:solidFill>
                  <a:srgbClr val="FFFF00"/>
                </a:solidFill>
                <a:cs typeface="Arial" charset="0"/>
              </a:rPr>
              <a:t>to reduce toxics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en-US" sz="3200">
              <a:solidFill>
                <a:srgbClr val="FFFF00"/>
              </a:solidFill>
              <a:cs typeface="Arial" charset="0"/>
            </a:endParaRPr>
          </a:p>
          <a:p>
            <a:pPr>
              <a:lnSpc>
                <a:spcPct val="8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3200">
                <a:solidFill>
                  <a:srgbClr val="FFFF00"/>
                </a:solidFill>
                <a:cs typeface="Arial" charset="0"/>
              </a:rPr>
              <a:t>  Take 2 of the 61 actions – one personal and one professional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en-US" sz="3200">
              <a:solidFill>
                <a:srgbClr val="FFFF00"/>
              </a:solidFill>
              <a:cs typeface="Arial" charset="0"/>
            </a:endParaRPr>
          </a:p>
          <a:p>
            <a:pPr>
              <a:lnSpc>
                <a:spcPct val="8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3200">
                <a:solidFill>
                  <a:srgbClr val="FFFF00"/>
                </a:solidFill>
                <a:cs typeface="Arial" charset="0"/>
              </a:rPr>
              <a:t>  We are planning an annual report in September – please report back your successes and accomplishments to me – </a:t>
            </a:r>
          </a:p>
          <a:p>
            <a:pPr>
              <a:lnSpc>
                <a:spcPct val="80000"/>
              </a:lnSpc>
              <a:buClr>
                <a:srgbClr val="FFFF00"/>
              </a:buClr>
              <a:buSzPct val="70000"/>
            </a:pPr>
            <a:endParaRPr lang="en-US" sz="3200">
              <a:solidFill>
                <a:srgbClr val="FFFF00"/>
              </a:solidFill>
              <a:cs typeface="Arial" charset="0"/>
            </a:endParaRPr>
          </a:p>
          <a:p>
            <a:pPr>
              <a:lnSpc>
                <a:spcPct val="80000"/>
              </a:lnSpc>
              <a:buClr>
                <a:srgbClr val="FFFF00"/>
              </a:buClr>
              <a:buSzPct val="70000"/>
            </a:pPr>
            <a:r>
              <a:rPr lang="en-US" sz="3200">
                <a:solidFill>
                  <a:srgbClr val="FFFF00"/>
                </a:solidFill>
                <a:cs typeface="Arial" charset="0"/>
              </a:rPr>
              <a:t>Soscia.marylou@epa.gov</a:t>
            </a:r>
          </a:p>
          <a:p>
            <a:pPr>
              <a:lnSpc>
                <a:spcPct val="80000"/>
              </a:lnSpc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en-US" sz="320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en-US" sz="2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229600" cy="6400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3"/>
          <p:cNvSpPr txBox="1">
            <a:spLocks noChangeArrowheads="1"/>
          </p:cNvSpPr>
          <p:nvPr/>
        </p:nvSpPr>
        <p:spPr bwMode="auto">
          <a:xfrm>
            <a:off x="228600" y="152400"/>
            <a:ext cx="891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66FF66"/>
                </a:solidFill>
                <a:cs typeface="Arial" charset="0"/>
              </a:rPr>
              <a:t>PCBS ARE NOT REALLY A LEGACY CONTAMINANT - </a:t>
            </a:r>
          </a:p>
          <a:p>
            <a:pPr algn="ctr"/>
            <a:r>
              <a:rPr lang="en-US" sz="2400" b="1">
                <a:solidFill>
                  <a:srgbClr val="66FF66"/>
                </a:solidFill>
                <a:cs typeface="Arial" charset="0"/>
              </a:rPr>
              <a:t>THEY ARE ACTIVELY CONTAMINATING  THE ENVIRONMENT </a:t>
            </a:r>
          </a:p>
        </p:txBody>
      </p:sp>
      <p:pic>
        <p:nvPicPr>
          <p:cNvPr id="77826" name="Picture 4" descr="labe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95400"/>
            <a:ext cx="40386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5" descr="pai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2400" y="4419600"/>
            <a:ext cx="2641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6" descr="PCB dru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44958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7" descr="water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295400"/>
            <a:ext cx="4191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8" descr="transformer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47625" y="4495800"/>
            <a:ext cx="29432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66FF66"/>
                </a:solidFill>
                <a:latin typeface="+mj-lt"/>
                <a:ea typeface="+mj-ea"/>
                <a:cs typeface="+mj-cs"/>
              </a:rPr>
              <a:t>Today’s Conversation</a:t>
            </a:r>
          </a:p>
        </p:txBody>
      </p:sp>
      <p:sp>
        <p:nvSpPr>
          <p:cNvPr id="7987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en-US" sz="2800" b="1">
                <a:solidFill>
                  <a:srgbClr val="FFFF00"/>
                </a:solidFill>
                <a:latin typeface="Antique Olive Roman"/>
              </a:rPr>
              <a:t>Columbia River Toxics Reduction Strategy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800" b="1">
                <a:solidFill>
                  <a:srgbClr val="FFFF00"/>
                </a:solidFill>
                <a:latin typeface="Antique Olive Roman"/>
              </a:rPr>
              <a:t>State of River Report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800" b="1">
                <a:solidFill>
                  <a:srgbClr val="FFFF00"/>
                </a:solidFill>
                <a:latin typeface="Antique Olive Roman"/>
              </a:rPr>
              <a:t> 2009 PCB Workshop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800" b="1">
                <a:solidFill>
                  <a:srgbClr val="FFFF00"/>
                </a:solidFill>
                <a:latin typeface="Antique Olive Roman"/>
              </a:rPr>
              <a:t>2010 Columbia River Toxics Reduction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solidFill>
                  <a:srgbClr val="FFFF00"/>
                </a:solidFill>
                <a:latin typeface="Antique Olive Roman"/>
              </a:rPr>
              <a:t>   Action Plan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US" sz="2800" b="1">
              <a:solidFill>
                <a:srgbClr val="FFFF00"/>
              </a:solidFill>
              <a:latin typeface="Antique Olive Roman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800" b="1">
                <a:solidFill>
                  <a:srgbClr val="FFFF00"/>
                </a:solidFill>
                <a:latin typeface="Antique Olive Roman"/>
              </a:rPr>
              <a:t>  Key EPA Work Efforts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800" b="1">
                <a:solidFill>
                  <a:srgbClr val="FFFF00"/>
                </a:solidFill>
                <a:latin typeface="Antique Olive Roman"/>
              </a:rPr>
              <a:t>Portland Harbor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800" b="1">
                <a:solidFill>
                  <a:srgbClr val="FFFF00"/>
                </a:solidFill>
                <a:latin typeface="Antique Olive Roman"/>
              </a:rPr>
              <a:t>Hanford Reach Monitoring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800" b="1">
                <a:solidFill>
                  <a:srgbClr val="FFFF00"/>
                </a:solidFill>
                <a:latin typeface="Antique Olive Roman"/>
              </a:rPr>
              <a:t>PCB Dam Inspections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800" b="1">
                <a:solidFill>
                  <a:srgbClr val="FFFF00"/>
                </a:solidFill>
                <a:latin typeface="Antique Olive Roman"/>
              </a:rPr>
              <a:t>Upper Columbia River RIFS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28600"/>
            <a:ext cx="9525000" cy="1143000"/>
          </a:xfrm>
          <a:prstGeom prst="rect">
            <a:avLst/>
          </a:prstGeom>
        </p:spPr>
        <p:txBody>
          <a:bodyPr lIns="45720" rIns="228600" anchor="b">
            <a:normAutofit fontScale="97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500" b="1" dirty="0">
                <a:solidFill>
                  <a:srgbClr val="66FF33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Columbia River Toxics Reduction Strategy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371600"/>
            <a:ext cx="8229600" cy="5257800"/>
          </a:xfrm>
          <a:prstGeom prst="rect">
            <a:avLst/>
          </a:prstGeom>
        </p:spPr>
        <p:txBody>
          <a:bodyPr lIns="45720" rIns="246888">
            <a:normAutofit fontScale="62500" lnSpcReduction="20000"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defRPr/>
            </a:pPr>
            <a:endParaRPr lang="en-US" sz="3200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3200" b="1" dirty="0">
                <a:solidFill>
                  <a:srgbClr val="FFFF00"/>
                </a:solidFill>
                <a:latin typeface="+mn-lt"/>
              </a:rPr>
              <a:t>  </a:t>
            </a:r>
            <a:r>
              <a:rPr lang="en-US" sz="43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Collaborative Watershed Effort to Reduce 	Toxics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defRPr/>
            </a:pPr>
            <a:endParaRPr lang="en-US" sz="43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43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Columbia River Toxics Reduction Working             	Group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defRPr/>
            </a:pPr>
            <a:endParaRPr lang="en-US" sz="43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43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State of River Report–“tell toxics story”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endParaRPr lang="en-US" sz="43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43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Columbia River Basin Action Plan –61 a</a:t>
            </a:r>
            <a:r>
              <a:rPr lang="en-US" sz="43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ctions</a:t>
            </a:r>
            <a:r>
              <a:rPr lang="en-US" sz="43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endParaRPr lang="en-US" sz="43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n-US" sz="43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3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Columbia</a:t>
            </a:r>
            <a:r>
              <a:rPr lang="en-US" sz="43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River Basin legislation introduced 	in Congress in 2010 – toxics focus – 	PCBs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8229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246888"/>
          <a:lstStyle/>
          <a:p>
            <a:pPr>
              <a:lnSpc>
                <a:spcPct val="9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Federal, State and Local Govts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  Columbia River Tribal Governments 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  Lower Columbia River Estuary Partnership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  NW Power and Conservation Council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  Columbia River Inter-Tribal Fish Commission,   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70000"/>
            </a:pP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    Upper Columbia River United Tribes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  Agriculture – farmers, SWCDs, NRCS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  Industry - Pulp and Paper, (NWPPA), Nike,     Toyota, Longview Fiber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  Municipal Dischargers (ACWA)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  NGOs - Columbia Riverkeeper, Oregon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70000"/>
            </a:pP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    Environmental Council, Salmon Safe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70000"/>
              <a:buFont typeface="Wingdings" pitchFamily="2" charset="2"/>
              <a:buChar char="Ø"/>
            </a:pPr>
            <a:r>
              <a:rPr lang="en-US" sz="2800">
                <a:solidFill>
                  <a:srgbClr val="FFFF00"/>
                </a:solidFill>
                <a:latin typeface="Antique Olive Roman"/>
                <a:cs typeface="Arial" charset="0"/>
              </a:rPr>
              <a:t>  Local Watershed Councils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0"/>
            <a:ext cx="8229600" cy="1219200"/>
          </a:xfrm>
          <a:prstGeom prst="rect">
            <a:avLst/>
          </a:prstGeom>
        </p:spPr>
        <p:txBody>
          <a:bodyPr lIns="45720" rIns="22860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66FF33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Key Partners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3">
      <a:dk1>
        <a:srgbClr val="FFFF66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56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FF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FF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FFFF66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1648</Words>
  <Application>Microsoft Office PowerPoint</Application>
  <PresentationFormat>On-screen Show (4:3)</PresentationFormat>
  <Paragraphs>305</Paragraphs>
  <Slides>48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62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119" baseType="lpstr">
      <vt:lpstr>Arial</vt:lpstr>
      <vt:lpstr>Times New Roman</vt:lpstr>
      <vt:lpstr>Wingdings 2</vt:lpstr>
      <vt:lpstr>Calibri</vt:lpstr>
      <vt:lpstr>Wingdings</vt:lpstr>
      <vt:lpstr>Antique Olive Roman</vt:lpstr>
      <vt:lpstr>Arial Black</vt:lpstr>
      <vt:lpstr>Foundry</vt:lpstr>
      <vt:lpstr>1_Default Design</vt:lpstr>
      <vt:lpstr>Default Design</vt:lpstr>
      <vt:lpstr>2_Default Design</vt:lpstr>
      <vt:lpstr>Ripple</vt:lpstr>
      <vt:lpstr>Foundry</vt:lpstr>
      <vt:lpstr>Foundry</vt:lpstr>
      <vt:lpstr>Foundry</vt:lpstr>
      <vt:lpstr>Foundry</vt:lpstr>
      <vt:lpstr>Foundry</vt:lpstr>
      <vt:lpstr>Foundry</vt:lpstr>
      <vt:lpstr>Foundry</vt:lpstr>
      <vt:lpstr>Foundry</vt:lpstr>
      <vt:lpstr>Foundry</vt:lpstr>
      <vt:lpstr>1_Default Design</vt:lpstr>
      <vt:lpstr>1_Default Design</vt:lpstr>
      <vt:lpstr>1_Default Design</vt:lpstr>
      <vt:lpstr>1_Default Design</vt:lpstr>
      <vt:lpstr>1_Default Design</vt:lpstr>
      <vt:lpstr>1_Default Design</vt:lpstr>
      <vt:lpstr>1_Default Design</vt:lpstr>
      <vt:lpstr>1_Default Design</vt:lpstr>
      <vt:lpstr>1_Default Design</vt:lpstr>
      <vt:lpstr>1_Default Design</vt:lpstr>
      <vt:lpstr>1_Default Design</vt:lpstr>
      <vt:lpstr>1_Default Design</vt:lpstr>
      <vt:lpstr>1_Default Design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Default Design</vt:lpstr>
      <vt:lpstr>2_Default Design</vt:lpstr>
      <vt:lpstr>2_Default Design</vt:lpstr>
      <vt:lpstr>2_Default Design</vt:lpstr>
      <vt:lpstr>2_Default Design</vt:lpstr>
      <vt:lpstr>2_Default Design</vt:lpstr>
      <vt:lpstr>2_Default Design</vt:lpstr>
      <vt:lpstr>2_Default Design</vt:lpstr>
      <vt:lpstr>2_Default Design</vt:lpstr>
      <vt:lpstr>2_Default Design</vt:lpstr>
      <vt:lpstr>2_Default Design</vt:lpstr>
      <vt:lpstr>2_Default Design</vt:lpstr>
      <vt:lpstr>Ripple</vt:lpstr>
      <vt:lpstr>Ripple</vt:lpstr>
      <vt:lpstr>Ripple</vt:lpstr>
      <vt:lpstr>Ripple</vt:lpstr>
      <vt:lpstr>Ripple</vt:lpstr>
      <vt:lpstr>Ripple</vt:lpstr>
      <vt:lpstr>Ripple</vt:lpstr>
      <vt:lpstr>Ripple</vt:lpstr>
      <vt:lpstr>Ripple</vt:lpstr>
      <vt:lpstr>Ripple</vt:lpstr>
      <vt:lpstr>Ripple</vt:lpstr>
      <vt:lpstr>Ripple</vt:lpstr>
      <vt:lpstr>Ripple</vt:lpstr>
      <vt:lpstr>Chart</vt:lpstr>
      <vt:lpstr>SPW 11.0 Graph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2009 Columbia River Basin State of the River Report for Toxics</vt:lpstr>
      <vt:lpstr>Slide 11</vt:lpstr>
      <vt:lpstr>What are PCBs?</vt:lpstr>
      <vt:lpstr>Slide 13</vt:lpstr>
      <vt:lpstr>Slide 14</vt:lpstr>
      <vt:lpstr>PCBs in the Columbia River Basin</vt:lpstr>
      <vt:lpstr>Slide 16</vt:lpstr>
      <vt:lpstr>Slide 17</vt:lpstr>
      <vt:lpstr>Human Health Risk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Federal Dams PCB Inventory</vt:lpstr>
      <vt:lpstr>TSCA Information Request</vt:lpstr>
      <vt:lpstr>TSCA Information Request</vt:lpstr>
      <vt:lpstr>Corp of Engineers Response</vt:lpstr>
      <vt:lpstr>Bureau of Rec. Response</vt:lpstr>
      <vt:lpstr>Next Steps</vt:lpstr>
      <vt:lpstr>July 2009 PCB Workshop “PCBs ARE NOT a LEGACY CONTAMINANT “ 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>US-EPA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PCBs in the Columbia River Basin  </dc:title>
  <dc:creator>Walden, Shaunesy</dc:creator>
  <cp:lastModifiedBy>Tonilee Hanson</cp:lastModifiedBy>
  <cp:revision>84</cp:revision>
  <dcterms:created xsi:type="dcterms:W3CDTF">2011-05-18T19:45:25Z</dcterms:created>
  <dcterms:modified xsi:type="dcterms:W3CDTF">2011-05-24T18:07:08Z</dcterms:modified>
</cp:coreProperties>
</file>