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F207-F471-4251-B04C-E8CB28956724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CA29-B388-424A-BCD2-F7F1E44D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“Universe” of potential phosphorus for trading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20574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Tributaries (Hangman, Little Spokane, Coulee)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Mainstem groundwater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Lake Spokane groundwater/surface water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WA/ID stormwater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WA CSOs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458200" cy="2743199"/>
        </p:xfrm>
        <a:graphic>
          <a:graphicData uri="http://schemas.openxmlformats.org/drawingml/2006/table">
            <a:tbl>
              <a:tblPr/>
              <a:tblGrid>
                <a:gridCol w="950796"/>
                <a:gridCol w="1371580"/>
                <a:gridCol w="2111251"/>
                <a:gridCol w="1187579"/>
                <a:gridCol w="1187579"/>
                <a:gridCol w="1649415"/>
              </a:tblGrid>
              <a:tr h="731519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Mainstem Spokane River</a:t>
                      </a:r>
                      <a:b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Max available total phosphorus between WLA and LA + Natural 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2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Groundwater upstream of lake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Groundwater /Surface water Runoff Lake Spokane Watershed 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Stormwater 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Stormwater in</a:t>
                      </a:r>
                      <a:b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Idaho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Combined Sewer Overflow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(lbs/day)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Mar – May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0.95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0.95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July – Oct.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0.95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32004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 No required reductions for groundwater and stormwater.</a:t>
            </a:r>
          </a:p>
          <a:p>
            <a:r>
              <a:rPr lang="en-US" sz="1600" dirty="0" smtClean="0"/>
              <a:t>** Potential ideas for trading projects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Stormwater </a:t>
            </a:r>
            <a:endParaRPr lang="en-US" sz="1600" dirty="0" smtClean="0"/>
          </a:p>
          <a:p>
            <a:pPr lvl="0"/>
            <a:r>
              <a:rPr lang="en-US" sz="1600" dirty="0" smtClean="0"/>
              <a:t>Look at opportunities to address stormwater going to drywells</a:t>
            </a:r>
          </a:p>
          <a:p>
            <a:pPr lvl="0"/>
            <a:r>
              <a:rPr lang="en-US" sz="1600" dirty="0" smtClean="0"/>
              <a:t>Look at installing more  stormwater best management practices</a:t>
            </a:r>
          </a:p>
          <a:p>
            <a:pPr lvl="0"/>
            <a:r>
              <a:rPr lang="en-US" sz="1600" dirty="0" smtClean="0"/>
              <a:t>Look at phosphate bans ( fertilizer use, deicer and detergent use)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Groundwater</a:t>
            </a:r>
            <a:endParaRPr lang="en-US" sz="1600" dirty="0" smtClean="0"/>
          </a:p>
          <a:p>
            <a:pPr lvl="0"/>
            <a:r>
              <a:rPr lang="en-US" sz="1600" dirty="0" smtClean="0"/>
              <a:t>Look at net removal of septic tanks</a:t>
            </a:r>
          </a:p>
          <a:p>
            <a:pPr lvl="0"/>
            <a:r>
              <a:rPr lang="en-US" sz="1600" dirty="0" smtClean="0"/>
              <a:t>Improvements to drywells to better remove phosphorus </a:t>
            </a:r>
          </a:p>
          <a:p>
            <a:pPr lvl="0"/>
            <a:r>
              <a:rPr lang="en-US" sz="1600" dirty="0" smtClean="0"/>
              <a:t>Look at phosphate bans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28600" y="0"/>
          <a:ext cx="8710802" cy="4876800"/>
        </p:xfrm>
        <a:graphic>
          <a:graphicData uri="http://schemas.openxmlformats.org/presentationml/2006/ole">
            <p:oleObj spid="_x0000_s20481" name="Document" r:id="rId3" imgW="8371180" imgH="4067136" progId="Word.Document.12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549676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*Flow is variable in tributaries –less flow in critical season</a:t>
            </a:r>
            <a:br>
              <a:rPr lang="en-US" sz="1600" dirty="0" smtClean="0"/>
            </a:br>
            <a:r>
              <a:rPr lang="en-US" sz="1600" dirty="0" smtClean="0"/>
              <a:t>*None of these numbers apply trading ratios that are yet to be developed</a:t>
            </a:r>
            <a:br>
              <a:rPr lang="en-US" sz="1600" dirty="0" smtClean="0"/>
            </a:br>
            <a:r>
              <a:rPr lang="en-US" sz="1600" dirty="0" smtClean="0"/>
              <a:t>* Assumes that all best management practices in the TMDL are being implemented</a:t>
            </a:r>
          </a:p>
          <a:p>
            <a:r>
              <a:rPr lang="en-US" sz="1600" dirty="0" smtClean="0"/>
              <a:t>** Potential ideas for trading projects for load remaining available after reduction (last column)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Look at direct seed or other conservation practices.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Reduce </a:t>
            </a:r>
            <a:r>
              <a:rPr lang="en-US" sz="1600" dirty="0" err="1" smtClean="0"/>
              <a:t>streambank</a:t>
            </a:r>
            <a:r>
              <a:rPr lang="en-US" sz="1600" dirty="0" smtClean="0"/>
              <a:t> erosion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Repair failing residential on-site septic systems.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 numCol="2">
            <a:normAutofit fontScale="70000" lnSpcReduction="20000"/>
          </a:bodyPr>
          <a:lstStyle/>
          <a:p>
            <a:r>
              <a:rPr lang="en-US" dirty="0" smtClean="0"/>
              <a:t>City of Spokane</a:t>
            </a:r>
          </a:p>
          <a:p>
            <a:r>
              <a:rPr lang="en-US" dirty="0" smtClean="0"/>
              <a:t>Spokane County</a:t>
            </a:r>
          </a:p>
          <a:p>
            <a:r>
              <a:rPr lang="en-US" dirty="0" smtClean="0"/>
              <a:t>Liberty Lake Sewer and Water</a:t>
            </a:r>
          </a:p>
          <a:p>
            <a:r>
              <a:rPr lang="en-US" dirty="0" smtClean="0"/>
              <a:t>Kaiser</a:t>
            </a:r>
          </a:p>
          <a:p>
            <a:r>
              <a:rPr lang="en-US" dirty="0" smtClean="0"/>
              <a:t>Inland Empire Paper</a:t>
            </a:r>
          </a:p>
          <a:p>
            <a:r>
              <a:rPr lang="en-US" dirty="0" smtClean="0"/>
              <a:t>City of Coeur d’ Alene</a:t>
            </a:r>
          </a:p>
          <a:p>
            <a:r>
              <a:rPr lang="en-US" dirty="0" smtClean="0"/>
              <a:t>City of Post Falls</a:t>
            </a:r>
          </a:p>
          <a:p>
            <a:r>
              <a:rPr lang="en-US" dirty="0" smtClean="0"/>
              <a:t>Hayden Area Regional Sewer Board</a:t>
            </a:r>
          </a:p>
          <a:p>
            <a:r>
              <a:rPr lang="en-US" dirty="0" smtClean="0"/>
              <a:t>Avista</a:t>
            </a:r>
          </a:p>
          <a:p>
            <a:r>
              <a:rPr lang="en-US" dirty="0" smtClean="0"/>
              <a:t>Spokane Tribe of Indians</a:t>
            </a:r>
          </a:p>
          <a:p>
            <a:r>
              <a:rPr lang="en-US" dirty="0" smtClean="0"/>
              <a:t>Sierra Club</a:t>
            </a:r>
          </a:p>
          <a:p>
            <a:r>
              <a:rPr lang="en-US" dirty="0" smtClean="0"/>
              <a:t>Center for Justice / </a:t>
            </a:r>
            <a:r>
              <a:rPr lang="en-US" dirty="0" err="1" smtClean="0"/>
              <a:t>Riverkeeper</a:t>
            </a:r>
            <a:endParaRPr lang="en-US" dirty="0" smtClean="0"/>
          </a:p>
          <a:p>
            <a:r>
              <a:rPr lang="en-US" dirty="0" smtClean="0"/>
              <a:t>Lands Council</a:t>
            </a:r>
          </a:p>
          <a:p>
            <a:r>
              <a:rPr lang="en-US" dirty="0" smtClean="0"/>
              <a:t>Lake Spokane Property Association</a:t>
            </a:r>
          </a:p>
          <a:p>
            <a:r>
              <a:rPr lang="en-US" dirty="0" smtClean="0"/>
              <a:t>Idaho Dept. of Environmental Quality</a:t>
            </a:r>
          </a:p>
          <a:p>
            <a:r>
              <a:rPr lang="en-US" dirty="0" smtClean="0"/>
              <a:t>EPA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Meetings organized by Spokane River Forum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Spokane River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convene meetings and provide transparency to process through minutes, updates on website,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10601" cy="5548290"/>
        </p:xfrm>
        <a:graphic>
          <a:graphicData uri="http://schemas.openxmlformats.org/drawingml/2006/table">
            <a:tbl>
              <a:tblPr/>
              <a:tblGrid>
                <a:gridCol w="3174525"/>
                <a:gridCol w="2482334"/>
                <a:gridCol w="2953742"/>
              </a:tblGrid>
              <a:tr h="3195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Activity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Responsible Party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</a:rPr>
                        <a:t>Frequency or Target Date 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Advisory Committee Meetings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Meeting announcement with draft framework / schedule /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groundrules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Ecology - WQ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By September, 2010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Advisory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Committtee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Meetings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Ecology - WQ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</a:rPr>
                        <a:t>Quarterly, </a:t>
                      </a:r>
                      <a:r>
                        <a:rPr lang="en-US" sz="1200" dirty="0">
                          <a:latin typeface="Times New Roman"/>
                          <a:ea typeface="Calibri"/>
                        </a:rPr>
                        <a:t>Starting October 2010 or as-needed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Offset / Trading Framework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 offset / trading framework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Ecology – WQ with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Advisory Committee input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June 2010 – 2</a:t>
                      </a:r>
                      <a:r>
                        <a:rPr lang="en-US" sz="1200" baseline="30000">
                          <a:latin typeface="Times New Roman"/>
                          <a:ea typeface="Calibri"/>
                        </a:rPr>
                        <a:t>nd</a:t>
                      </a:r>
                      <a:r>
                        <a:rPr lang="en-US" sz="1200">
                          <a:latin typeface="Times New Roman"/>
                          <a:ea typeface="Calibri"/>
                        </a:rPr>
                        <a:t> QTR 2011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 "white paper" 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Early September, 2010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Develop mock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scenarios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Early October, 2010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Determine eligible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trades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Early October, 2010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Identify eligible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BMPs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en-US" sz="1200" baseline="30000">
                          <a:latin typeface="Times New Roman"/>
                          <a:ea typeface="Calibri"/>
                        </a:rPr>
                        <a:t>st</a:t>
                      </a:r>
                      <a:r>
                        <a:rPr lang="en-US" sz="1200">
                          <a:latin typeface="Times New Roman"/>
                          <a:ea typeface="Calibri"/>
                        </a:rPr>
                        <a:t> QTR 2011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74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Quantify pollutant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reductions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en-US" sz="1200" baseline="30000" dirty="0">
                          <a:latin typeface="Times New Roman"/>
                          <a:ea typeface="Calibri"/>
                        </a:rPr>
                        <a:t>st</a:t>
                      </a:r>
                      <a:r>
                        <a:rPr lang="en-US" sz="1200" dirty="0">
                          <a:latin typeface="Times New Roman"/>
                          <a:ea typeface="Calibri"/>
                        </a:rPr>
                        <a:t> QTR 2011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 indent="381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Establish trading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ratios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1200" baseline="30000" dirty="0">
                          <a:latin typeface="Times New Roman"/>
                          <a:ea typeface="Calibri"/>
                        </a:rPr>
                        <a:t>nd</a:t>
                      </a:r>
                      <a:r>
                        <a:rPr lang="en-US" sz="1200" dirty="0">
                          <a:latin typeface="Times New Roman"/>
                          <a:ea typeface="Calibri"/>
                        </a:rPr>
                        <a:t> QTR 2011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Complete offset/trading framework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1200" baseline="30000" dirty="0">
                          <a:latin typeface="Times New Roman"/>
                          <a:ea typeface="Calibri"/>
                        </a:rPr>
                        <a:t>nd</a:t>
                      </a:r>
                      <a:r>
                        <a:rPr lang="en-US" sz="1200" dirty="0">
                          <a:latin typeface="Times New Roman"/>
                          <a:ea typeface="Calibri"/>
                        </a:rPr>
                        <a:t> QTR 2011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NPDES Municipal Wastewater Permits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Draft permits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ssued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for public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comment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Ecology - WQ Permit Unit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Late August to early Oct, 2010</a:t>
                      </a: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</a:rPr>
                        <a:t>Public</a:t>
                      </a:r>
                      <a:r>
                        <a:rPr lang="en-US" sz="1200" baseline="0" dirty="0" smtClean="0">
                          <a:latin typeface="Times New Roman"/>
                          <a:ea typeface="Calibri"/>
                        </a:rPr>
                        <a:t> meeting to discuss draft permits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</a:rPr>
                        <a:t>Ecology – WQ Permit Unit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</a:rPr>
                        <a:t>September, 2010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7856" marR="67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6229" y="303311"/>
            <a:ext cx="73115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Spokane River TMDL Implementation Schedule – Opportunities for Public Comment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83B77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401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“Universe” of potential phosphorus for trading</vt:lpstr>
      <vt:lpstr>Slide 2</vt:lpstr>
      <vt:lpstr>Slide 3</vt:lpstr>
      <vt:lpstr>Advisory Committee Members</vt:lpstr>
      <vt:lpstr>Role of Spokane River Forum</vt:lpstr>
      <vt:lpstr>Slide 6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phosphorus </dc:title>
  <dc:creator>David Moore</dc:creator>
  <cp:lastModifiedBy>David Moore</cp:lastModifiedBy>
  <cp:revision>14</cp:revision>
  <dcterms:created xsi:type="dcterms:W3CDTF">2010-08-19T18:11:28Z</dcterms:created>
  <dcterms:modified xsi:type="dcterms:W3CDTF">2010-08-23T15:02:17Z</dcterms:modified>
</cp:coreProperties>
</file>