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BCCD-22B6-4265-A6B2-BB209B50836F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34F94-9ED6-46A8-BF77-A9D94906C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BCCD-22B6-4265-A6B2-BB209B50836F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34F94-9ED6-46A8-BF77-A9D94906C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BCCD-22B6-4265-A6B2-BB209B50836F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34F94-9ED6-46A8-BF77-A9D94906C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BCCD-22B6-4265-A6B2-BB209B50836F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34F94-9ED6-46A8-BF77-A9D94906C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BCCD-22B6-4265-A6B2-BB209B50836F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34F94-9ED6-46A8-BF77-A9D94906C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BCCD-22B6-4265-A6B2-BB209B50836F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34F94-9ED6-46A8-BF77-A9D94906C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BCCD-22B6-4265-A6B2-BB209B50836F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34F94-9ED6-46A8-BF77-A9D94906C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BCCD-22B6-4265-A6B2-BB209B50836F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34F94-9ED6-46A8-BF77-A9D94906C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BCCD-22B6-4265-A6B2-BB209B50836F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34F94-9ED6-46A8-BF77-A9D94906C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BCCD-22B6-4265-A6B2-BB209B50836F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34F94-9ED6-46A8-BF77-A9D94906C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BCCD-22B6-4265-A6B2-BB209B50836F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E634F94-9ED6-46A8-BF77-A9D94906CD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77BCCD-22B6-4265-A6B2-BB209B50836F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634F94-9ED6-46A8-BF77-A9D94906CD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BAP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 TMDL Subcommittee Meeting </a:t>
            </a:r>
          </a:p>
          <a:p>
            <a:r>
              <a:rPr lang="en-US" dirty="0" smtClean="0"/>
              <a:t>June 19, 2012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Bit of History (2008-2009)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Summer-Fall 2008 </a:t>
            </a:r>
          </a:p>
          <a:p>
            <a:pPr lvl="1"/>
            <a:r>
              <a:rPr lang="en-US" dirty="0" smtClean="0"/>
              <a:t>BAP discussion begins</a:t>
            </a:r>
          </a:p>
          <a:p>
            <a:pPr lvl="1"/>
            <a:r>
              <a:rPr lang="en-US" dirty="0" smtClean="0"/>
              <a:t>Study Proposal formulated</a:t>
            </a:r>
          </a:p>
          <a:p>
            <a:r>
              <a:rPr lang="en-US" dirty="0" smtClean="0"/>
              <a:t>Summer-Fall 2009</a:t>
            </a:r>
          </a:p>
          <a:p>
            <a:pPr lvl="1"/>
            <a:r>
              <a:rPr lang="en-US" dirty="0" smtClean="0"/>
              <a:t>Quality Assurance Project Plan developed</a:t>
            </a:r>
          </a:p>
          <a:p>
            <a:pPr lvl="1"/>
            <a:r>
              <a:rPr lang="en-US" dirty="0" smtClean="0"/>
              <a:t>Spokane Regional Wastewater </a:t>
            </a:r>
            <a:r>
              <a:rPr lang="en-US" dirty="0" smtClean="0"/>
              <a:t>Phosphorus </a:t>
            </a:r>
            <a:r>
              <a:rPr lang="en-US" dirty="0" smtClean="0"/>
              <a:t>Bio-Availability Study Initiated</a:t>
            </a:r>
          </a:p>
          <a:p>
            <a:pPr lvl="2"/>
            <a:r>
              <a:rPr lang="en-US" dirty="0" smtClean="0"/>
              <a:t>Samples collected summer 2009-spring 2010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Bit of History (2010)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September 2010</a:t>
            </a:r>
          </a:p>
          <a:p>
            <a:pPr lvl="1"/>
            <a:r>
              <a:rPr lang="en-US" dirty="0" smtClean="0"/>
              <a:t>Draft Report submitted to Ecology and EPA for peer review and comments provided</a:t>
            </a:r>
          </a:p>
          <a:p>
            <a:pPr lvl="1"/>
            <a:r>
              <a:rPr lang="en-US" dirty="0" smtClean="0"/>
              <a:t>Ecology review/comment/decision on incorporation into engineering plan and 2</a:t>
            </a:r>
            <a:r>
              <a:rPr lang="en-US" baseline="30000" dirty="0" smtClean="0"/>
              <a:t>nd</a:t>
            </a:r>
            <a:r>
              <a:rPr lang="en-US" dirty="0" smtClean="0"/>
              <a:t> cycle of permits scheduled for 2</a:t>
            </a:r>
            <a:r>
              <a:rPr lang="en-US" baseline="30000" dirty="0" smtClean="0"/>
              <a:t>nd</a:t>
            </a:r>
            <a:r>
              <a:rPr lang="en-US" dirty="0" smtClean="0"/>
              <a:t> Quarter 2012</a:t>
            </a:r>
          </a:p>
          <a:p>
            <a:r>
              <a:rPr lang="en-US" dirty="0" smtClean="0"/>
              <a:t>November 2010, ECY states: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model is </a:t>
            </a:r>
            <a:r>
              <a:rPr lang="en-US" dirty="0" smtClean="0"/>
              <a:t>the </a:t>
            </a:r>
            <a:r>
              <a:rPr lang="en-US" dirty="0" smtClean="0"/>
              <a:t>basis for quantifying credits</a:t>
            </a:r>
          </a:p>
          <a:p>
            <a:pPr lvl="1"/>
            <a:r>
              <a:rPr lang="en-US" dirty="0" smtClean="0"/>
              <a:t>The model will be adjusted on factors that increase allocation (i.e., BAP) at the 10 year assessment</a:t>
            </a:r>
          </a:p>
          <a:p>
            <a:r>
              <a:rPr lang="en-US" dirty="0" smtClean="0"/>
              <a:t>December 2010, first “Final Report” completed</a:t>
            </a:r>
          </a:p>
          <a:p>
            <a:pPr lvl="1"/>
            <a:r>
              <a:rPr lang="en-US" dirty="0" smtClean="0"/>
              <a:t>Formal comments provided by Ecology (1/20/2011)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Bit of History (2011)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February 2011</a:t>
            </a:r>
          </a:p>
          <a:p>
            <a:pPr lvl="1"/>
            <a:r>
              <a:rPr lang="en-US" dirty="0" smtClean="0"/>
              <a:t>Second “Final Report” completed</a:t>
            </a:r>
          </a:p>
          <a:p>
            <a:pPr lvl="1"/>
            <a:r>
              <a:rPr lang="en-US" dirty="0" smtClean="0"/>
              <a:t>Response to comments received from UW (2/11/2011)</a:t>
            </a:r>
          </a:p>
          <a:p>
            <a:pPr lvl="1"/>
            <a:r>
              <a:rPr lang="en-US" dirty="0" smtClean="0"/>
              <a:t>Formal comments provided by EPA (2/25/2011)</a:t>
            </a:r>
          </a:p>
          <a:p>
            <a:pPr lvl="1"/>
            <a:r>
              <a:rPr lang="en-US" dirty="0" smtClean="0"/>
              <a:t>Response to comments received from UW (2/28/2011)</a:t>
            </a:r>
          </a:p>
          <a:p>
            <a:pPr lvl="1"/>
            <a:r>
              <a:rPr lang="en-US" dirty="0" smtClean="0"/>
              <a:t>Formal response provided by EPA (3/01/2011)</a:t>
            </a:r>
          </a:p>
          <a:p>
            <a:r>
              <a:rPr lang="en-US" dirty="0" smtClean="0"/>
              <a:t>Discussions</a:t>
            </a:r>
          </a:p>
          <a:p>
            <a:pPr lvl="1"/>
            <a:r>
              <a:rPr lang="en-US" dirty="0" smtClean="0"/>
              <a:t>Not enough data to integrate BAP into permits</a:t>
            </a:r>
          </a:p>
          <a:p>
            <a:pPr lvl="1"/>
            <a:r>
              <a:rPr lang="en-US" dirty="0" smtClean="0"/>
              <a:t>“Next steps” subcommittee formed</a:t>
            </a:r>
          </a:p>
          <a:p>
            <a:pPr lvl="1"/>
            <a:r>
              <a:rPr lang="en-US" dirty="0" smtClean="0"/>
              <a:t>Dischargers concerned about “certainty”</a:t>
            </a:r>
          </a:p>
          <a:p>
            <a:pPr lvl="1"/>
            <a:r>
              <a:rPr lang="en-US" dirty="0" smtClean="0"/>
              <a:t>Ecology and EPA acknowledge need for regulatory decision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 smtClean="0"/>
              <a:t>A Bit of History (2011)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April 2011</a:t>
            </a:r>
          </a:p>
          <a:p>
            <a:r>
              <a:rPr lang="en-US" dirty="0" smtClean="0"/>
              <a:t>Discussions about</a:t>
            </a:r>
          </a:p>
          <a:p>
            <a:pPr lvl="1"/>
            <a:r>
              <a:rPr lang="en-US" dirty="0" smtClean="0"/>
              <a:t>IEP studies and BAP research</a:t>
            </a:r>
          </a:p>
          <a:p>
            <a:pPr lvl="1"/>
            <a:r>
              <a:rPr lang="en-US" dirty="0" smtClean="0"/>
              <a:t>“2-bucket” vs. “3-bucket” phosphorus models</a:t>
            </a:r>
          </a:p>
          <a:p>
            <a:pPr lvl="1"/>
            <a:r>
              <a:rPr lang="en-US" dirty="0" smtClean="0"/>
              <a:t>Ecology’s commitment to use of the “2-bucket” TMDL model</a:t>
            </a:r>
          </a:p>
          <a:p>
            <a:pPr lvl="1"/>
            <a:r>
              <a:rPr lang="en-US" dirty="0" smtClean="0"/>
              <a:t>IEP as the “poster child” for a modified permit limit</a:t>
            </a:r>
          </a:p>
          <a:p>
            <a:r>
              <a:rPr lang="en-US" dirty="0" smtClean="0"/>
              <a:t>Ecology made another request for IEP’s orthophosphate </a:t>
            </a:r>
            <a:r>
              <a:rPr lang="en-US" dirty="0" smtClean="0"/>
              <a:t>data</a:t>
            </a:r>
          </a:p>
          <a:p>
            <a:pPr>
              <a:buNone/>
            </a:pPr>
            <a:r>
              <a:rPr lang="en-US" dirty="0" smtClean="0"/>
              <a:t>June 2011 – Washington NPDES permits issued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“no matter who decides to pursue BAP, modeling with modified BAP inputs has to be consistent with the TMDL model and cannot negatively affect </a:t>
            </a:r>
            <a:r>
              <a:rPr lang="en-US" dirty="0" err="1" smtClean="0"/>
              <a:t>Avista’s</a:t>
            </a:r>
            <a:r>
              <a:rPr lang="en-US" dirty="0" smtClean="0"/>
              <a:t> DO responsibility found in Table 7 of the TMDL.”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March - April</a:t>
            </a:r>
            <a:endParaRPr lang="en-US" dirty="0" smtClean="0"/>
          </a:p>
          <a:p>
            <a:pPr lvl="1"/>
            <a:r>
              <a:rPr lang="en-US" dirty="0" smtClean="0"/>
              <a:t>Bioavailable Phosphorus Workshop</a:t>
            </a:r>
          </a:p>
          <a:p>
            <a:pPr lvl="1"/>
            <a:r>
              <a:rPr lang="en-US" dirty="0" smtClean="0"/>
              <a:t>Request from SRSP to Ecology to fund additional </a:t>
            </a:r>
            <a:r>
              <a:rPr lang="en-US" dirty="0" smtClean="0"/>
              <a:t>studies</a:t>
            </a:r>
          </a:p>
          <a:p>
            <a:pPr lvl="1"/>
            <a:r>
              <a:rPr lang="en-US" dirty="0" smtClean="0"/>
              <a:t>Proposed Scope of Work submitted to Ecology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Outstanding questions</a:t>
            </a:r>
          </a:p>
          <a:p>
            <a:pPr lvl="1"/>
            <a:r>
              <a:rPr lang="en-US" dirty="0" smtClean="0"/>
              <a:t>Did original study meet the goals of the QAPP?</a:t>
            </a:r>
          </a:p>
          <a:p>
            <a:pPr lvl="1"/>
            <a:r>
              <a:rPr lang="en-US" dirty="0" smtClean="0"/>
              <a:t>Were the comments submitted by Ecology and EPA adequately addressed?</a:t>
            </a:r>
          </a:p>
          <a:p>
            <a:pPr lvl="1"/>
            <a:r>
              <a:rPr lang="en-US" dirty="0" smtClean="0"/>
              <a:t>Have Ecology’s requests for data been met?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Reviews to be completed by June 30, 2012</a:t>
            </a:r>
          </a:p>
          <a:p>
            <a:r>
              <a:rPr lang="en-US" dirty="0" smtClean="0"/>
              <a:t>Line by line evaluation of comments submitted by Ecology and EPA to UW and responses</a:t>
            </a:r>
          </a:p>
          <a:p>
            <a:pPr lvl="1"/>
            <a:r>
              <a:rPr lang="en-US" dirty="0" smtClean="0"/>
              <a:t> 2010</a:t>
            </a:r>
          </a:p>
          <a:p>
            <a:pPr lvl="1"/>
            <a:r>
              <a:rPr lang="en-US" dirty="0" smtClean="0"/>
              <a:t>2011</a:t>
            </a:r>
          </a:p>
          <a:p>
            <a:r>
              <a:rPr lang="en-US" dirty="0" smtClean="0"/>
              <a:t>Review of study for adequacy with the QAPP</a:t>
            </a:r>
          </a:p>
          <a:p>
            <a:r>
              <a:rPr lang="en-US" dirty="0" smtClean="0"/>
              <a:t>Review of Ecology requests from DO TMDL meeting notes</a:t>
            </a:r>
          </a:p>
          <a:p>
            <a:r>
              <a:rPr lang="en-US" dirty="0" smtClean="0"/>
              <a:t>Evaluation of the proposed Scope of Work with respect to EPA and Ecology expectations.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C7E9C0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</TotalTime>
  <Words>428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BAP Update</vt:lpstr>
      <vt:lpstr>A Bit of History (2008-2009)</vt:lpstr>
      <vt:lpstr>A Bit of History (2010)</vt:lpstr>
      <vt:lpstr>A Bit of History (2011)</vt:lpstr>
      <vt:lpstr>A Bit of History (2011)</vt:lpstr>
      <vt:lpstr>Conclusion</vt:lpstr>
      <vt:lpstr>2012</vt:lpstr>
      <vt:lpstr>Status</vt:lpstr>
    </vt:vector>
  </TitlesOfParts>
  <Company>WA Department of Ecology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BAP Update</dc:title>
  <dc:creator>ABOR461</dc:creator>
  <cp:lastModifiedBy>David Moore</cp:lastModifiedBy>
  <cp:revision>12</cp:revision>
  <dcterms:created xsi:type="dcterms:W3CDTF">2012-06-19T14:51:31Z</dcterms:created>
  <dcterms:modified xsi:type="dcterms:W3CDTF">2012-06-19T16:28:37Z</dcterms:modified>
</cp:coreProperties>
</file>