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6" r:id="rId4"/>
    <p:sldId id="267" r:id="rId5"/>
    <p:sldId id="257" r:id="rId6"/>
    <p:sldId id="263" r:id="rId7"/>
    <p:sldId id="264" r:id="rId8"/>
    <p:sldId id="258" r:id="rId9"/>
    <p:sldId id="260" r:id="rId10"/>
    <p:sldId id="259" r:id="rId11"/>
    <p:sldId id="261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82" y="-2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ROS461\AppData\Local\Microsoft\Windows\Temporary%20Internet%20Files\Content.Outlook\RSP0MXFA\Long%20Lake%20Inflows_2010-2012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ROS461\AppData\Local\Microsoft\Windows\Temporary%20Internet%20Files\Content.Outlook\RSP0MXFA\Long%20Lake%20Inflows_2010-2012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JROS461\AppData\Local\Microsoft\Windows\Temporary%20Internet%20Files\Content.Outlook\RSP0MXFA\Long%20Lake%20Inflows_2010-2012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ROS461\Desktop\Lake%20Spokane\2010%20Field%20data\Lake%20Spokane%20Field%20combined%202010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ROS461\Desktop\Lake%20Spokane\2010%20Field%20data\Lake%20Spokane%20Field%20combined%202010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ROS461\Desktop\Lake%20Spokane\2011%20Field%20data\Lake%20Spokane%20Field%20Ecology%202011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ROS461\Desktop\Lake%20Spokane\2011%20Field%20data\TetraTech_Lake%20Spokane%20Field%20Measurements%20201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clustered"/>
        <c:ser>
          <c:idx val="0"/>
          <c:order val="0"/>
          <c:tx>
            <c:strRef>
              <c:f>Sheet2!$A$3</c:f>
              <c:strCache>
                <c:ptCount val="1"/>
                <c:pt idx="0">
                  <c:v>1973-2001</c:v>
                </c:pt>
              </c:strCache>
            </c:strRef>
          </c:tx>
          <c:cat>
            <c:strRef>
              <c:f>Sheet2!$B$2:$D$2</c:f>
              <c:strCache>
                <c:ptCount val="3"/>
                <c:pt idx="0">
                  <c:v>Feb-May</c:v>
                </c:pt>
                <c:pt idx="1">
                  <c:v>June</c:v>
                </c:pt>
                <c:pt idx="2">
                  <c:v>July-Oct</c:v>
                </c:pt>
              </c:strCache>
            </c:strRef>
          </c:cat>
          <c:val>
            <c:numRef>
              <c:f>Sheet2!$B$3:$D$3</c:f>
              <c:numCache>
                <c:formatCode>General</c:formatCode>
                <c:ptCount val="3"/>
                <c:pt idx="0">
                  <c:v>0.19700000000000004</c:v>
                </c:pt>
                <c:pt idx="1">
                  <c:v>0.12000000000000001</c:v>
                </c:pt>
                <c:pt idx="2">
                  <c:v>7.2000000000000008E-2</c:v>
                </c:pt>
              </c:numCache>
            </c:numRef>
          </c:val>
        </c:ser>
        <c:ser>
          <c:idx val="1"/>
          <c:order val="1"/>
          <c:tx>
            <c:strRef>
              <c:f>Sheet2!$A$4</c:f>
              <c:strCache>
                <c:ptCount val="1"/>
                <c:pt idx="0">
                  <c:v>2002-2011</c:v>
                </c:pt>
              </c:strCache>
            </c:strRef>
          </c:tx>
          <c:cat>
            <c:strRef>
              <c:f>Sheet2!$B$2:$D$2</c:f>
              <c:strCache>
                <c:ptCount val="3"/>
                <c:pt idx="0">
                  <c:v>Feb-May</c:v>
                </c:pt>
                <c:pt idx="1">
                  <c:v>June</c:v>
                </c:pt>
                <c:pt idx="2">
                  <c:v>July-Oct</c:v>
                </c:pt>
              </c:strCache>
            </c:strRef>
          </c:cat>
          <c:val>
            <c:numRef>
              <c:f>Sheet2!$B$4:$D$4</c:f>
              <c:numCache>
                <c:formatCode>General</c:formatCode>
                <c:ptCount val="3"/>
                <c:pt idx="0">
                  <c:v>0.10600000000000001</c:v>
                </c:pt>
                <c:pt idx="1">
                  <c:v>5.1000000000000004E-2</c:v>
                </c:pt>
                <c:pt idx="2">
                  <c:v>2.9000000000000005E-2</c:v>
                </c:pt>
              </c:numCache>
            </c:numRef>
          </c:val>
        </c:ser>
        <c:ser>
          <c:idx val="2"/>
          <c:order val="2"/>
          <c:tx>
            <c:strRef>
              <c:f>Sheet2!$A$5</c:f>
              <c:strCache>
                <c:ptCount val="1"/>
                <c:pt idx="0">
                  <c:v>target concentration</c:v>
                </c:pt>
              </c:strCache>
            </c:strRef>
          </c:tx>
          <c:val>
            <c:numRef>
              <c:f>Sheet2!$B$5:$D$5</c:f>
              <c:numCache>
                <c:formatCode>General</c:formatCode>
                <c:ptCount val="3"/>
                <c:pt idx="0">
                  <c:v>9.0000000000000024E-2</c:v>
                </c:pt>
                <c:pt idx="1">
                  <c:v>5.000000000000001E-2</c:v>
                </c:pt>
                <c:pt idx="2">
                  <c:v>3.500000000000001E-2</c:v>
                </c:pt>
              </c:numCache>
            </c:numRef>
          </c:val>
        </c:ser>
        <c:axId val="73945088"/>
        <c:axId val="73946624"/>
      </c:barChart>
      <c:catAx>
        <c:axId val="73945088"/>
        <c:scaling>
          <c:orientation val="minMax"/>
        </c:scaling>
        <c:axPos val="b"/>
        <c:tickLblPos val="nextTo"/>
        <c:crossAx val="73946624"/>
        <c:crosses val="autoZero"/>
        <c:auto val="1"/>
        <c:lblAlgn val="ctr"/>
        <c:lblOffset val="100"/>
      </c:catAx>
      <c:valAx>
        <c:axId val="73946624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mg/L Phosphorus</a:t>
                </a:r>
              </a:p>
            </c:rich>
          </c:tx>
          <c:layout/>
        </c:title>
        <c:numFmt formatCode="General" sourceLinked="1"/>
        <c:tickLblPos val="nextTo"/>
        <c:crossAx val="73945088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barChart>
        <c:barDir val="col"/>
        <c:grouping val="clustered"/>
        <c:ser>
          <c:idx val="0"/>
          <c:order val="0"/>
          <c:tx>
            <c:strRef>
              <c:f>Sheet2!$A$8</c:f>
              <c:strCache>
                <c:ptCount val="1"/>
                <c:pt idx="0">
                  <c:v>1973-2001</c:v>
                </c:pt>
              </c:strCache>
            </c:strRef>
          </c:tx>
          <c:cat>
            <c:strRef>
              <c:f>Sheet2!$B$7:$D$7</c:f>
              <c:strCache>
                <c:ptCount val="3"/>
                <c:pt idx="0">
                  <c:v>Feb-May</c:v>
                </c:pt>
                <c:pt idx="1">
                  <c:v>June</c:v>
                </c:pt>
                <c:pt idx="2">
                  <c:v>July-Oct</c:v>
                </c:pt>
              </c:strCache>
            </c:strRef>
          </c:cat>
          <c:val>
            <c:numRef>
              <c:f>Sheet2!$B$8:$D$8</c:f>
              <c:numCache>
                <c:formatCode>General</c:formatCode>
                <c:ptCount val="3"/>
                <c:pt idx="0">
                  <c:v>5.3000000000000005E-2</c:v>
                </c:pt>
                <c:pt idx="1">
                  <c:v>3.7999999999999999E-2</c:v>
                </c:pt>
                <c:pt idx="2">
                  <c:v>2.7000000000000003E-2</c:v>
                </c:pt>
              </c:numCache>
            </c:numRef>
          </c:val>
        </c:ser>
        <c:ser>
          <c:idx val="1"/>
          <c:order val="1"/>
          <c:tx>
            <c:strRef>
              <c:f>Sheet2!$A$9</c:f>
              <c:strCache>
                <c:ptCount val="1"/>
                <c:pt idx="0">
                  <c:v>2002-2011</c:v>
                </c:pt>
              </c:strCache>
            </c:strRef>
          </c:tx>
          <c:cat>
            <c:strRef>
              <c:f>Sheet2!$B$7:$D$7</c:f>
              <c:strCache>
                <c:ptCount val="3"/>
                <c:pt idx="0">
                  <c:v>Feb-May</c:v>
                </c:pt>
                <c:pt idx="1">
                  <c:v>June</c:v>
                </c:pt>
                <c:pt idx="2">
                  <c:v>July-Oct</c:v>
                </c:pt>
              </c:strCache>
            </c:strRef>
          </c:cat>
          <c:val>
            <c:numRef>
              <c:f>Sheet2!$B$9:$D$9</c:f>
              <c:numCache>
                <c:formatCode>General</c:formatCode>
                <c:ptCount val="3"/>
                <c:pt idx="0">
                  <c:v>3.500000000000001E-2</c:v>
                </c:pt>
                <c:pt idx="1">
                  <c:v>2.9000000000000001E-2</c:v>
                </c:pt>
                <c:pt idx="2">
                  <c:v>1.4E-2</c:v>
                </c:pt>
              </c:numCache>
            </c:numRef>
          </c:val>
        </c:ser>
        <c:ser>
          <c:idx val="2"/>
          <c:order val="2"/>
          <c:tx>
            <c:strRef>
              <c:f>Sheet2!$A$10</c:f>
              <c:strCache>
                <c:ptCount val="1"/>
                <c:pt idx="0">
                  <c:v>target concentration</c:v>
                </c:pt>
              </c:strCache>
            </c:strRef>
          </c:tx>
          <c:val>
            <c:numRef>
              <c:f>Sheet2!$B$10:$D$10</c:f>
              <c:numCache>
                <c:formatCode>General</c:formatCode>
                <c:ptCount val="3"/>
                <c:pt idx="0">
                  <c:v>3.3000000000000002E-2</c:v>
                </c:pt>
                <c:pt idx="1">
                  <c:v>2.5999999999999999E-2</c:v>
                </c:pt>
                <c:pt idx="2">
                  <c:v>1.9000000000000003E-2</c:v>
                </c:pt>
              </c:numCache>
            </c:numRef>
          </c:val>
        </c:ser>
        <c:axId val="73976448"/>
        <c:axId val="73986432"/>
      </c:barChart>
      <c:catAx>
        <c:axId val="73976448"/>
        <c:scaling>
          <c:orientation val="minMax"/>
        </c:scaling>
        <c:axPos val="b"/>
        <c:tickLblPos val="nextTo"/>
        <c:crossAx val="73986432"/>
        <c:crosses val="autoZero"/>
        <c:auto val="1"/>
        <c:lblAlgn val="ctr"/>
        <c:lblOffset val="100"/>
      </c:catAx>
      <c:valAx>
        <c:axId val="73986432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mg/L Phosphorus</a:t>
                </a:r>
              </a:p>
            </c:rich>
          </c:tx>
          <c:layout/>
        </c:title>
        <c:numFmt formatCode="General" sourceLinked="1"/>
        <c:tickLblPos val="nextTo"/>
        <c:crossAx val="73976448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Sheet1!$I$2</c:f>
              <c:strCache>
                <c:ptCount val="1"/>
                <c:pt idx="0">
                  <c:v>flow weighted TP</c:v>
                </c:pt>
              </c:strCache>
            </c:strRef>
          </c:tx>
          <c:cat>
            <c:strRef>
              <c:f>Sheet1!$H$3:$H$10</c:f>
              <c:strCache>
                <c:ptCount val="8"/>
                <c:pt idx="0">
                  <c:v>Feb</c:v>
                </c:pt>
                <c:pt idx="1">
                  <c:v>Mar</c:v>
                </c:pt>
                <c:pt idx="2">
                  <c:v>Apr</c:v>
                </c:pt>
                <c:pt idx="3">
                  <c:v>May</c:v>
                </c:pt>
                <c:pt idx="4">
                  <c:v>Jun</c:v>
                </c:pt>
                <c:pt idx="5">
                  <c:v>Jul</c:v>
                </c:pt>
                <c:pt idx="6">
                  <c:v>Aug</c:v>
                </c:pt>
                <c:pt idx="7">
                  <c:v>Sep</c:v>
                </c:pt>
              </c:strCache>
            </c:strRef>
          </c:cat>
          <c:val>
            <c:numRef>
              <c:f>Sheet1!$I$3:$I$10</c:f>
              <c:numCache>
                <c:formatCode>General</c:formatCode>
                <c:ptCount val="8"/>
                <c:pt idx="0">
                  <c:v>4.1419083969465656E-2</c:v>
                </c:pt>
                <c:pt idx="1">
                  <c:v>3.2563514467184203E-2</c:v>
                </c:pt>
                <c:pt idx="2">
                  <c:v>1.3888774411809936E-2</c:v>
                </c:pt>
                <c:pt idx="3">
                  <c:v>1.4507209090909089E-2</c:v>
                </c:pt>
                <c:pt idx="4">
                  <c:v>1.3245314136125655E-2</c:v>
                </c:pt>
                <c:pt idx="5">
                  <c:v>1.6991537439078427E-2</c:v>
                </c:pt>
                <c:pt idx="6">
                  <c:v>2.1011448450347883E-2</c:v>
                </c:pt>
                <c:pt idx="7">
                  <c:v>1.8423628048780494E-2</c:v>
                </c:pt>
              </c:numCache>
            </c:numRef>
          </c:val>
        </c:ser>
        <c:axId val="74757632"/>
        <c:axId val="74759168"/>
      </c:barChart>
      <c:lineChart>
        <c:grouping val="standard"/>
        <c:ser>
          <c:idx val="1"/>
          <c:order val="1"/>
          <c:tx>
            <c:strRef>
              <c:f>Sheet1!$J$2</c:f>
              <c:strCache>
                <c:ptCount val="1"/>
                <c:pt idx="0">
                  <c:v>Benchmark</c:v>
                </c:pt>
              </c:strCache>
            </c:strRef>
          </c:tx>
          <c:marker>
            <c:symbol val="none"/>
          </c:marker>
          <c:cat>
            <c:strRef>
              <c:f>Sheet1!$H$3:$H$10</c:f>
              <c:strCache>
                <c:ptCount val="8"/>
                <c:pt idx="0">
                  <c:v>Feb</c:v>
                </c:pt>
                <c:pt idx="1">
                  <c:v>Mar</c:v>
                </c:pt>
                <c:pt idx="2">
                  <c:v>Apr</c:v>
                </c:pt>
                <c:pt idx="3">
                  <c:v>May</c:v>
                </c:pt>
                <c:pt idx="4">
                  <c:v>Jun</c:v>
                </c:pt>
                <c:pt idx="5">
                  <c:v>Jul</c:v>
                </c:pt>
                <c:pt idx="6">
                  <c:v>Aug</c:v>
                </c:pt>
                <c:pt idx="7">
                  <c:v>Sep</c:v>
                </c:pt>
              </c:strCache>
            </c:strRef>
          </c:cat>
          <c:val>
            <c:numRef>
              <c:f>Sheet1!$J$3:$J$10</c:f>
              <c:numCache>
                <c:formatCode>General</c:formatCode>
                <c:ptCount val="8"/>
                <c:pt idx="0">
                  <c:v>1.0000000000000002E-2</c:v>
                </c:pt>
                <c:pt idx="1">
                  <c:v>1.0000000000000002E-2</c:v>
                </c:pt>
                <c:pt idx="2">
                  <c:v>1.0000000000000002E-2</c:v>
                </c:pt>
                <c:pt idx="3">
                  <c:v>1.0000000000000002E-2</c:v>
                </c:pt>
                <c:pt idx="4">
                  <c:v>1.0000000000000002E-2</c:v>
                </c:pt>
                <c:pt idx="5">
                  <c:v>1.0000000000000002E-2</c:v>
                </c:pt>
                <c:pt idx="6">
                  <c:v>1.0000000000000002E-2</c:v>
                </c:pt>
                <c:pt idx="7">
                  <c:v>1.0000000000000002E-2</c:v>
                </c:pt>
              </c:numCache>
            </c:numRef>
          </c:val>
        </c:ser>
        <c:marker val="1"/>
        <c:axId val="74757632"/>
        <c:axId val="74759168"/>
      </c:lineChart>
      <c:catAx>
        <c:axId val="74757632"/>
        <c:scaling>
          <c:orientation val="minMax"/>
        </c:scaling>
        <c:axPos val="b"/>
        <c:tickLblPos val="nextTo"/>
        <c:crossAx val="74759168"/>
        <c:crosses val="autoZero"/>
        <c:auto val="1"/>
        <c:lblAlgn val="ctr"/>
        <c:lblOffset val="100"/>
      </c:catAx>
      <c:valAx>
        <c:axId val="74759168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mg/L Phosphorus</a:t>
                </a:r>
              </a:p>
            </c:rich>
          </c:tx>
          <c:layout/>
        </c:title>
        <c:numFmt formatCode="General" sourceLinked="1"/>
        <c:tickLblPos val="nextTo"/>
        <c:crossAx val="747576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6030560416059121"/>
          <c:y val="0.20557669874599022"/>
          <c:w val="0.13969439583940901"/>
          <c:h val="0.16743438320209991"/>
        </c:manualLayout>
      </c:layout>
    </c:legend>
    <c:plotVisOnly val="1"/>
    <c:dispBlanksAs val="gap"/>
  </c:chart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/>
      <c:scatterChart>
        <c:scatterStyle val="lineMarker"/>
        <c:ser>
          <c:idx val="0"/>
          <c:order val="0"/>
          <c:tx>
            <c:v>Temp</c:v>
          </c:tx>
          <c:spPr>
            <a:ln w="12700">
              <a:solidFill>
                <a:srgbClr val="00B050"/>
              </a:solidFill>
            </a:ln>
          </c:spPr>
          <c:marker>
            <c:symbol val="triangle"/>
            <c:size val="4"/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</c:spPr>
          </c:marker>
          <c:xVal>
            <c:numRef>
              <c:f>'C:\Users\JROS461\Desktop\Lake Spokane\2010 Field data\[Lake_Spokane (June 1-2, 2010).xlsx]LL0 Hlab'!$C$6:$C$30</c:f>
              <c:numCache>
                <c:formatCode>General</c:formatCode>
                <c:ptCount val="25"/>
                <c:pt idx="0">
                  <c:v>14.97</c:v>
                </c:pt>
                <c:pt idx="1">
                  <c:v>14.719999999999999</c:v>
                </c:pt>
                <c:pt idx="2">
                  <c:v>14.4</c:v>
                </c:pt>
                <c:pt idx="3">
                  <c:v>14.209999999999999</c:v>
                </c:pt>
                <c:pt idx="4">
                  <c:v>14.17</c:v>
                </c:pt>
                <c:pt idx="5">
                  <c:v>14.129999999999999</c:v>
                </c:pt>
                <c:pt idx="6">
                  <c:v>14.129999999999999</c:v>
                </c:pt>
                <c:pt idx="7">
                  <c:v>14.129999999999999</c:v>
                </c:pt>
                <c:pt idx="8">
                  <c:v>14.12</c:v>
                </c:pt>
                <c:pt idx="9">
                  <c:v>14.1</c:v>
                </c:pt>
                <c:pt idx="10">
                  <c:v>14.04</c:v>
                </c:pt>
                <c:pt idx="11">
                  <c:v>13.94</c:v>
                </c:pt>
                <c:pt idx="12">
                  <c:v>13.31</c:v>
                </c:pt>
                <c:pt idx="13">
                  <c:v>13.16</c:v>
                </c:pt>
                <c:pt idx="14">
                  <c:v>12.9</c:v>
                </c:pt>
                <c:pt idx="15">
                  <c:v>12.8</c:v>
                </c:pt>
                <c:pt idx="16">
                  <c:v>12.75</c:v>
                </c:pt>
                <c:pt idx="17">
                  <c:v>12.66</c:v>
                </c:pt>
                <c:pt idx="18">
                  <c:v>12.66</c:v>
                </c:pt>
                <c:pt idx="19">
                  <c:v>12.48</c:v>
                </c:pt>
                <c:pt idx="20">
                  <c:v>12.26</c:v>
                </c:pt>
                <c:pt idx="21">
                  <c:v>11.39</c:v>
                </c:pt>
                <c:pt idx="22">
                  <c:v>10.56</c:v>
                </c:pt>
              </c:numCache>
            </c:numRef>
          </c:xVal>
          <c:yVal>
            <c:numRef>
              <c:f>'C:\Users\JROS461\Desktop\Lake Spokane\2010 Field data\[Lake_Spokane (June 1-2, 2010).xlsx]LL0 Hlab'!$A$6:$A$30</c:f>
              <c:numCache>
                <c:formatCode>General</c:formatCode>
                <c:ptCount val="25"/>
                <c:pt idx="0">
                  <c:v>0.5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6</c:v>
                </c:pt>
                <c:pt idx="8">
                  <c:v>7</c:v>
                </c:pt>
                <c:pt idx="9">
                  <c:v>8</c:v>
                </c:pt>
                <c:pt idx="10">
                  <c:v>9</c:v>
                </c:pt>
                <c:pt idx="11">
                  <c:v>10</c:v>
                </c:pt>
                <c:pt idx="12">
                  <c:v>12</c:v>
                </c:pt>
                <c:pt idx="13">
                  <c:v>15</c:v>
                </c:pt>
                <c:pt idx="14">
                  <c:v>18</c:v>
                </c:pt>
                <c:pt idx="15">
                  <c:v>21</c:v>
                </c:pt>
                <c:pt idx="16">
                  <c:v>24</c:v>
                </c:pt>
                <c:pt idx="17">
                  <c:v>27</c:v>
                </c:pt>
                <c:pt idx="18">
                  <c:v>27</c:v>
                </c:pt>
                <c:pt idx="19">
                  <c:v>30</c:v>
                </c:pt>
                <c:pt idx="20">
                  <c:v>33</c:v>
                </c:pt>
                <c:pt idx="21">
                  <c:v>36</c:v>
                </c:pt>
                <c:pt idx="22">
                  <c:v>39</c:v>
                </c:pt>
                <c:pt idx="23">
                  <c:v>39.5</c:v>
                </c:pt>
              </c:numCache>
            </c:numRef>
          </c:yVal>
        </c:ser>
        <c:ser>
          <c:idx val="1"/>
          <c:order val="1"/>
          <c:tx>
            <c:v>pH</c:v>
          </c:tx>
          <c:spPr>
            <a:ln w="12700">
              <a:solidFill>
                <a:srgbClr val="C00000"/>
              </a:solidFill>
            </a:ln>
          </c:spPr>
          <c:marker>
            <c:symbol val="square"/>
            <c:size val="4"/>
          </c:marker>
          <c:xVal>
            <c:numRef>
              <c:f>'C:\Users\JROS461\Desktop\Lake Spokane\2010 Field data\[Lake_Spokane (June 1-2, 2010).xlsx]LL0 Hlab'!$D$6:$D$30</c:f>
              <c:numCache>
                <c:formatCode>General</c:formatCode>
                <c:ptCount val="25"/>
                <c:pt idx="0">
                  <c:v>8.07</c:v>
                </c:pt>
                <c:pt idx="1">
                  <c:v>8.120000000000001</c:v>
                </c:pt>
                <c:pt idx="2">
                  <c:v>8.1</c:v>
                </c:pt>
                <c:pt idx="3">
                  <c:v>8.129999999999999</c:v>
                </c:pt>
                <c:pt idx="4">
                  <c:v>8.11</c:v>
                </c:pt>
                <c:pt idx="5">
                  <c:v>8.0500000000000007</c:v>
                </c:pt>
                <c:pt idx="6">
                  <c:v>8.06</c:v>
                </c:pt>
                <c:pt idx="7">
                  <c:v>8.06</c:v>
                </c:pt>
                <c:pt idx="8">
                  <c:v>8.01</c:v>
                </c:pt>
                <c:pt idx="9">
                  <c:v>7.9700000000000006</c:v>
                </c:pt>
                <c:pt idx="10">
                  <c:v>7.87</c:v>
                </c:pt>
                <c:pt idx="11">
                  <c:v>7.88</c:v>
                </c:pt>
                <c:pt idx="12">
                  <c:v>7.73</c:v>
                </c:pt>
                <c:pt idx="13">
                  <c:v>7.53</c:v>
                </c:pt>
                <c:pt idx="14">
                  <c:v>7.4700000000000006</c:v>
                </c:pt>
                <c:pt idx="15">
                  <c:v>7.4</c:v>
                </c:pt>
                <c:pt idx="16">
                  <c:v>7.37</c:v>
                </c:pt>
                <c:pt idx="17">
                  <c:v>7.38</c:v>
                </c:pt>
                <c:pt idx="18">
                  <c:v>7.33</c:v>
                </c:pt>
                <c:pt idx="19">
                  <c:v>7.34</c:v>
                </c:pt>
                <c:pt idx="20">
                  <c:v>7.2700000000000005</c:v>
                </c:pt>
                <c:pt idx="21">
                  <c:v>7.18</c:v>
                </c:pt>
                <c:pt idx="22">
                  <c:v>7.14</c:v>
                </c:pt>
              </c:numCache>
            </c:numRef>
          </c:xVal>
          <c:yVal>
            <c:numRef>
              <c:f>'C:\Users\JROS461\Desktop\Lake Spokane\2010 Field data\[Lake_Spokane (June 1-2, 2010).xlsx]LL0 Hlab'!$A$6:$A$30</c:f>
              <c:numCache>
                <c:formatCode>General</c:formatCode>
                <c:ptCount val="25"/>
                <c:pt idx="0">
                  <c:v>0.5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6</c:v>
                </c:pt>
                <c:pt idx="8">
                  <c:v>7</c:v>
                </c:pt>
                <c:pt idx="9">
                  <c:v>8</c:v>
                </c:pt>
                <c:pt idx="10">
                  <c:v>9</c:v>
                </c:pt>
                <c:pt idx="11">
                  <c:v>10</c:v>
                </c:pt>
                <c:pt idx="12">
                  <c:v>12</c:v>
                </c:pt>
                <c:pt idx="13">
                  <c:v>15</c:v>
                </c:pt>
                <c:pt idx="14">
                  <c:v>18</c:v>
                </c:pt>
                <c:pt idx="15">
                  <c:v>21</c:v>
                </c:pt>
                <c:pt idx="16">
                  <c:v>24</c:v>
                </c:pt>
                <c:pt idx="17">
                  <c:v>27</c:v>
                </c:pt>
                <c:pt idx="18">
                  <c:v>27</c:v>
                </c:pt>
                <c:pt idx="19">
                  <c:v>30</c:v>
                </c:pt>
                <c:pt idx="20">
                  <c:v>33</c:v>
                </c:pt>
                <c:pt idx="21">
                  <c:v>36</c:v>
                </c:pt>
                <c:pt idx="22">
                  <c:v>39</c:v>
                </c:pt>
                <c:pt idx="23">
                  <c:v>39.5</c:v>
                </c:pt>
              </c:numCache>
            </c:numRef>
          </c:yVal>
        </c:ser>
        <c:ser>
          <c:idx val="2"/>
          <c:order val="2"/>
          <c:tx>
            <c:v>DO (raw)</c:v>
          </c:tx>
          <c:spPr>
            <a:ln w="12700">
              <a:solidFill>
                <a:srgbClr val="0070C0"/>
              </a:solidFill>
            </a:ln>
          </c:spPr>
          <c:marker>
            <c:symbol val="circle"/>
            <c:size val="4"/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</c:spPr>
          </c:marker>
          <c:xVal>
            <c:numRef>
              <c:f>'C:\Users\JROS461\Desktop\Lake Spokane\2010 Field data\[Lake_Spokane (June 1-2, 2010).xlsx]LL0 Hlab'!$F$6:$F$30</c:f>
              <c:numCache>
                <c:formatCode>General</c:formatCode>
                <c:ptCount val="25"/>
                <c:pt idx="0">
                  <c:v>11.02</c:v>
                </c:pt>
                <c:pt idx="1">
                  <c:v>11.06</c:v>
                </c:pt>
                <c:pt idx="2">
                  <c:v>11.139999999999999</c:v>
                </c:pt>
                <c:pt idx="3">
                  <c:v>11.15</c:v>
                </c:pt>
                <c:pt idx="4">
                  <c:v>11.1</c:v>
                </c:pt>
                <c:pt idx="5">
                  <c:v>11</c:v>
                </c:pt>
                <c:pt idx="6">
                  <c:v>10.96</c:v>
                </c:pt>
                <c:pt idx="7">
                  <c:v>10.98</c:v>
                </c:pt>
                <c:pt idx="8">
                  <c:v>10.870000000000001</c:v>
                </c:pt>
                <c:pt idx="9">
                  <c:v>10.75</c:v>
                </c:pt>
                <c:pt idx="10">
                  <c:v>10.629999999999999</c:v>
                </c:pt>
                <c:pt idx="11">
                  <c:v>10.61</c:v>
                </c:pt>
                <c:pt idx="12">
                  <c:v>10.11</c:v>
                </c:pt>
                <c:pt idx="13">
                  <c:v>10.050000000000002</c:v>
                </c:pt>
                <c:pt idx="14">
                  <c:v>9.98</c:v>
                </c:pt>
                <c:pt idx="15">
                  <c:v>9.9500000000000011</c:v>
                </c:pt>
                <c:pt idx="16">
                  <c:v>9.8800000000000008</c:v>
                </c:pt>
                <c:pt idx="17">
                  <c:v>9.8000000000000007</c:v>
                </c:pt>
                <c:pt idx="18">
                  <c:v>9.83</c:v>
                </c:pt>
                <c:pt idx="19">
                  <c:v>9.68</c:v>
                </c:pt>
                <c:pt idx="20">
                  <c:v>9.2199999999999989</c:v>
                </c:pt>
                <c:pt idx="21">
                  <c:v>9.16</c:v>
                </c:pt>
                <c:pt idx="22">
                  <c:v>8.7100000000000009</c:v>
                </c:pt>
              </c:numCache>
            </c:numRef>
          </c:xVal>
          <c:yVal>
            <c:numRef>
              <c:f>'C:\Users\JROS461\Desktop\Lake Spokane\2010 Field data\[Lake_Spokane (June 1-2, 2010).xlsx]LL0 Hlab'!$A$6:$A$30</c:f>
              <c:numCache>
                <c:formatCode>General</c:formatCode>
                <c:ptCount val="25"/>
                <c:pt idx="0">
                  <c:v>0.5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6</c:v>
                </c:pt>
                <c:pt idx="8">
                  <c:v>7</c:v>
                </c:pt>
                <c:pt idx="9">
                  <c:v>8</c:v>
                </c:pt>
                <c:pt idx="10">
                  <c:v>9</c:v>
                </c:pt>
                <c:pt idx="11">
                  <c:v>10</c:v>
                </c:pt>
                <c:pt idx="12">
                  <c:v>12</c:v>
                </c:pt>
                <c:pt idx="13">
                  <c:v>15</c:v>
                </c:pt>
                <c:pt idx="14">
                  <c:v>18</c:v>
                </c:pt>
                <c:pt idx="15">
                  <c:v>21</c:v>
                </c:pt>
                <c:pt idx="16">
                  <c:v>24</c:v>
                </c:pt>
                <c:pt idx="17">
                  <c:v>27</c:v>
                </c:pt>
                <c:pt idx="18">
                  <c:v>27</c:v>
                </c:pt>
                <c:pt idx="19">
                  <c:v>30</c:v>
                </c:pt>
                <c:pt idx="20">
                  <c:v>33</c:v>
                </c:pt>
                <c:pt idx="21">
                  <c:v>36</c:v>
                </c:pt>
                <c:pt idx="22">
                  <c:v>39</c:v>
                </c:pt>
                <c:pt idx="23">
                  <c:v>39.5</c:v>
                </c:pt>
              </c:numCache>
            </c:numRef>
          </c:yVal>
        </c:ser>
        <c:ser>
          <c:idx val="4"/>
          <c:order val="3"/>
          <c:tx>
            <c:v>Winkler DO</c:v>
          </c:tx>
          <c:spPr>
            <a:ln w="47625">
              <a:noFill/>
            </a:ln>
          </c:spPr>
          <c:marker>
            <c:symbol val="circle"/>
            <c:size val="6"/>
            <c:spPr>
              <a:solidFill>
                <a:schemeClr val="bg1"/>
              </a:solidFill>
              <a:ln w="38100">
                <a:solidFill>
                  <a:srgbClr val="00B0F0"/>
                </a:solidFill>
              </a:ln>
            </c:spPr>
          </c:marker>
          <c:xVal>
            <c:numRef>
              <c:f>'C:\Users\JROS461\Desktop\Lake Spokane\2010 Field data\[Lake_Spokane (June 1-2, 2010).xlsx]LL0 Hlab'!$I$6:$I$30</c:f>
              <c:numCache>
                <c:formatCode>General</c:formatCode>
                <c:ptCount val="25"/>
                <c:pt idx="2">
                  <c:v>10.7</c:v>
                </c:pt>
                <c:pt idx="9">
                  <c:v>10.6</c:v>
                </c:pt>
                <c:pt idx="20">
                  <c:v>9.6</c:v>
                </c:pt>
              </c:numCache>
            </c:numRef>
          </c:xVal>
          <c:yVal>
            <c:numRef>
              <c:f>'C:\Users\JROS461\Desktop\Lake Spokane\2010 Field data\[Lake_Spokane (June 1-2, 2010).xlsx]LL0 Hlab'!$A$6:$A$30</c:f>
              <c:numCache>
                <c:formatCode>General</c:formatCode>
                <c:ptCount val="25"/>
                <c:pt idx="0">
                  <c:v>0.5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6</c:v>
                </c:pt>
                <c:pt idx="8">
                  <c:v>7</c:v>
                </c:pt>
                <c:pt idx="9">
                  <c:v>8</c:v>
                </c:pt>
                <c:pt idx="10">
                  <c:v>9</c:v>
                </c:pt>
                <c:pt idx="11">
                  <c:v>10</c:v>
                </c:pt>
                <c:pt idx="12">
                  <c:v>12</c:v>
                </c:pt>
                <c:pt idx="13">
                  <c:v>15</c:v>
                </c:pt>
                <c:pt idx="14">
                  <c:v>18</c:v>
                </c:pt>
                <c:pt idx="15">
                  <c:v>21</c:v>
                </c:pt>
                <c:pt idx="16">
                  <c:v>24</c:v>
                </c:pt>
                <c:pt idx="17">
                  <c:v>27</c:v>
                </c:pt>
                <c:pt idx="18">
                  <c:v>27</c:v>
                </c:pt>
                <c:pt idx="19">
                  <c:v>30</c:v>
                </c:pt>
                <c:pt idx="20">
                  <c:v>33</c:v>
                </c:pt>
                <c:pt idx="21">
                  <c:v>36</c:v>
                </c:pt>
                <c:pt idx="22">
                  <c:v>39</c:v>
                </c:pt>
                <c:pt idx="23">
                  <c:v>39.5</c:v>
                </c:pt>
              </c:numCache>
            </c:numRef>
          </c:yVal>
        </c:ser>
        <c:axId val="75084928"/>
        <c:axId val="75086848"/>
      </c:scatterChart>
      <c:scatterChart>
        <c:scatterStyle val="lineMarker"/>
        <c:ser>
          <c:idx val="3"/>
          <c:order val="4"/>
          <c:tx>
            <c:v>Cond</c:v>
          </c:tx>
          <c:xVal>
            <c:numRef>
              <c:f>'ll0 June1'!$E$6:$E$28</c:f>
              <c:numCache>
                <c:formatCode>0.0</c:formatCode>
                <c:ptCount val="23"/>
                <c:pt idx="0">
                  <c:v>90</c:v>
                </c:pt>
                <c:pt idx="1">
                  <c:v>90</c:v>
                </c:pt>
                <c:pt idx="2">
                  <c:v>91.4</c:v>
                </c:pt>
                <c:pt idx="3">
                  <c:v>91.8</c:v>
                </c:pt>
                <c:pt idx="4">
                  <c:v>92</c:v>
                </c:pt>
                <c:pt idx="5">
                  <c:v>92.3</c:v>
                </c:pt>
                <c:pt idx="6">
                  <c:v>92.2</c:v>
                </c:pt>
                <c:pt idx="7">
                  <c:v>92.3</c:v>
                </c:pt>
                <c:pt idx="8">
                  <c:v>92.7</c:v>
                </c:pt>
                <c:pt idx="9">
                  <c:v>93</c:v>
                </c:pt>
                <c:pt idx="10">
                  <c:v>93.5</c:v>
                </c:pt>
                <c:pt idx="11">
                  <c:v>93.8</c:v>
                </c:pt>
                <c:pt idx="12">
                  <c:v>99</c:v>
                </c:pt>
                <c:pt idx="13">
                  <c:v>97.1</c:v>
                </c:pt>
                <c:pt idx="14">
                  <c:v>94.5</c:v>
                </c:pt>
                <c:pt idx="15">
                  <c:v>96.5</c:v>
                </c:pt>
                <c:pt idx="16">
                  <c:v>97</c:v>
                </c:pt>
                <c:pt idx="17">
                  <c:v>93.2</c:v>
                </c:pt>
                <c:pt idx="18">
                  <c:v>93.6</c:v>
                </c:pt>
                <c:pt idx="19">
                  <c:v>88.4</c:v>
                </c:pt>
                <c:pt idx="20">
                  <c:v>87.3</c:v>
                </c:pt>
                <c:pt idx="21">
                  <c:v>90.1</c:v>
                </c:pt>
                <c:pt idx="22">
                  <c:v>89.5</c:v>
                </c:pt>
              </c:numCache>
            </c:numRef>
          </c:xVal>
          <c:yVal>
            <c:numRef>
              <c:f>'ll0 June1'!$A$6:$A$28</c:f>
              <c:numCache>
                <c:formatCode>General</c:formatCode>
                <c:ptCount val="23"/>
                <c:pt idx="0">
                  <c:v>0.5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6</c:v>
                </c:pt>
                <c:pt idx="8">
                  <c:v>7</c:v>
                </c:pt>
                <c:pt idx="9">
                  <c:v>8</c:v>
                </c:pt>
                <c:pt idx="10">
                  <c:v>9</c:v>
                </c:pt>
                <c:pt idx="11">
                  <c:v>10</c:v>
                </c:pt>
                <c:pt idx="12">
                  <c:v>12</c:v>
                </c:pt>
                <c:pt idx="13">
                  <c:v>15</c:v>
                </c:pt>
                <c:pt idx="14">
                  <c:v>18</c:v>
                </c:pt>
                <c:pt idx="15">
                  <c:v>21</c:v>
                </c:pt>
                <c:pt idx="16">
                  <c:v>24</c:v>
                </c:pt>
                <c:pt idx="17">
                  <c:v>27</c:v>
                </c:pt>
                <c:pt idx="18">
                  <c:v>27</c:v>
                </c:pt>
                <c:pt idx="19">
                  <c:v>30</c:v>
                </c:pt>
                <c:pt idx="20">
                  <c:v>33</c:v>
                </c:pt>
                <c:pt idx="21">
                  <c:v>36</c:v>
                </c:pt>
                <c:pt idx="22">
                  <c:v>39</c:v>
                </c:pt>
              </c:numCache>
            </c:numRef>
          </c:yVal>
        </c:ser>
        <c:axId val="75098752"/>
        <c:axId val="75097216"/>
      </c:scatterChart>
      <c:valAx>
        <c:axId val="75084928"/>
        <c:scaling>
          <c:orientation val="minMax"/>
        </c:scaling>
        <c:axPos val="t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Temp. Deg</a:t>
                </a:r>
                <a:r>
                  <a:rPr lang="en-US" baseline="0"/>
                  <a:t> C, pH, DO mg/L</a:t>
                </a:r>
                <a:endParaRPr lang="en-US"/>
              </a:p>
            </c:rich>
          </c:tx>
          <c:layout/>
        </c:title>
        <c:numFmt formatCode="General" sourceLinked="1"/>
        <c:majorTickMark val="none"/>
        <c:tickLblPos val="nextTo"/>
        <c:crossAx val="75086848"/>
        <c:crosses val="autoZero"/>
        <c:crossBetween val="midCat"/>
      </c:valAx>
      <c:valAx>
        <c:axId val="75086848"/>
        <c:scaling>
          <c:orientation val="maxMin"/>
          <c:min val="0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Depth, m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75084928"/>
        <c:crosses val="autoZero"/>
        <c:crossBetween val="midCat"/>
      </c:valAx>
      <c:valAx>
        <c:axId val="75097216"/>
        <c:scaling>
          <c:orientation val="maxMin"/>
        </c:scaling>
        <c:axPos val="r"/>
        <c:numFmt formatCode="General" sourceLinked="1"/>
        <c:tickLblPos val="nextTo"/>
        <c:crossAx val="75098752"/>
        <c:crosses val="max"/>
        <c:crossBetween val="midCat"/>
      </c:valAx>
      <c:valAx>
        <c:axId val="75098752"/>
        <c:scaling>
          <c:orientation val="minMax"/>
          <c:min val="10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Conductivity, us/cm</a:t>
                </a:r>
              </a:p>
            </c:rich>
          </c:tx>
          <c:layout/>
        </c:title>
        <c:numFmt formatCode="0.0" sourceLinked="1"/>
        <c:tickLblPos val="nextTo"/>
        <c:crossAx val="75097216"/>
        <c:crosses val="max"/>
        <c:crossBetween val="midCat"/>
      </c:valAx>
    </c:plotArea>
    <c:legend>
      <c:legendPos val="r"/>
      <c:layout/>
    </c:legend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/>
      <c:scatterChart>
        <c:scatterStyle val="smoothMarker"/>
        <c:ser>
          <c:idx val="0"/>
          <c:order val="0"/>
          <c:tx>
            <c:v>temp</c:v>
          </c:tx>
          <c:spPr>
            <a:ln>
              <a:solidFill>
                <a:srgbClr val="92D050"/>
              </a:solidFill>
            </a:ln>
          </c:spPr>
          <c:marker>
            <c:symbol val="triangle"/>
            <c:size val="7"/>
            <c:spPr>
              <a:solidFill>
                <a:srgbClr val="92D050"/>
              </a:solidFill>
            </c:spPr>
          </c:marker>
          <c:xVal>
            <c:numRef>
              <c:f>'LL0-August'!$B$3:$B$25</c:f>
              <c:numCache>
                <c:formatCode>General</c:formatCode>
                <c:ptCount val="23"/>
                <c:pt idx="0">
                  <c:v>19.52</c:v>
                </c:pt>
                <c:pt idx="1">
                  <c:v>19.43</c:v>
                </c:pt>
                <c:pt idx="2">
                  <c:v>19.41</c:v>
                </c:pt>
                <c:pt idx="3">
                  <c:v>19.38</c:v>
                </c:pt>
                <c:pt idx="4">
                  <c:v>19.37</c:v>
                </c:pt>
                <c:pt idx="5">
                  <c:v>19.350000000000001</c:v>
                </c:pt>
                <c:pt idx="6">
                  <c:v>19.350000000000001</c:v>
                </c:pt>
                <c:pt idx="7">
                  <c:v>19.32</c:v>
                </c:pt>
                <c:pt idx="8">
                  <c:v>19.04</c:v>
                </c:pt>
                <c:pt idx="9">
                  <c:v>18.48</c:v>
                </c:pt>
                <c:pt idx="10">
                  <c:v>17.899999999999999</c:v>
                </c:pt>
                <c:pt idx="11">
                  <c:v>17.5</c:v>
                </c:pt>
                <c:pt idx="12">
                  <c:v>17.260000000000002</c:v>
                </c:pt>
                <c:pt idx="13">
                  <c:v>17.13</c:v>
                </c:pt>
                <c:pt idx="14">
                  <c:v>16.899999999999999</c:v>
                </c:pt>
                <c:pt idx="15">
                  <c:v>16.71</c:v>
                </c:pt>
                <c:pt idx="16">
                  <c:v>16.579999999999998</c:v>
                </c:pt>
                <c:pt idx="17">
                  <c:v>16.28</c:v>
                </c:pt>
                <c:pt idx="18">
                  <c:v>15.78</c:v>
                </c:pt>
                <c:pt idx="19">
                  <c:v>14.84</c:v>
                </c:pt>
                <c:pt idx="20">
                  <c:v>14.3</c:v>
                </c:pt>
                <c:pt idx="21">
                  <c:v>13.9</c:v>
                </c:pt>
                <c:pt idx="22">
                  <c:v>13.75</c:v>
                </c:pt>
              </c:numCache>
            </c:numRef>
          </c:xVal>
          <c:yVal>
            <c:numRef>
              <c:f>'LL0-August'!$A$3:$A$25</c:f>
              <c:numCache>
                <c:formatCode>General</c:formatCode>
                <c:ptCount val="23"/>
                <c:pt idx="0">
                  <c:v>0.5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12</c:v>
                </c:pt>
                <c:pt idx="12">
                  <c:v>15</c:v>
                </c:pt>
                <c:pt idx="13">
                  <c:v>18</c:v>
                </c:pt>
                <c:pt idx="14">
                  <c:v>21</c:v>
                </c:pt>
                <c:pt idx="15">
                  <c:v>24</c:v>
                </c:pt>
                <c:pt idx="16">
                  <c:v>27</c:v>
                </c:pt>
                <c:pt idx="17">
                  <c:v>30</c:v>
                </c:pt>
                <c:pt idx="18">
                  <c:v>33</c:v>
                </c:pt>
                <c:pt idx="19">
                  <c:v>36</c:v>
                </c:pt>
                <c:pt idx="20">
                  <c:v>39</c:v>
                </c:pt>
                <c:pt idx="21">
                  <c:v>42</c:v>
                </c:pt>
                <c:pt idx="22">
                  <c:v>45</c:v>
                </c:pt>
              </c:numCache>
            </c:numRef>
          </c:yVal>
          <c:smooth val="1"/>
        </c:ser>
        <c:ser>
          <c:idx val="1"/>
          <c:order val="1"/>
          <c:tx>
            <c:v>pH</c:v>
          </c:tx>
          <c:xVal>
            <c:numRef>
              <c:f>'LL0-August'!$C$3:$C$25</c:f>
              <c:numCache>
                <c:formatCode>General</c:formatCode>
                <c:ptCount val="23"/>
                <c:pt idx="0">
                  <c:v>8.7799999999999994</c:v>
                </c:pt>
                <c:pt idx="1">
                  <c:v>8.84</c:v>
                </c:pt>
                <c:pt idx="2">
                  <c:v>8.7899999999999991</c:v>
                </c:pt>
                <c:pt idx="3">
                  <c:v>8.73</c:v>
                </c:pt>
                <c:pt idx="4">
                  <c:v>8.7200000000000006</c:v>
                </c:pt>
                <c:pt idx="5">
                  <c:v>8.7200000000000006</c:v>
                </c:pt>
                <c:pt idx="6">
                  <c:v>8.7100000000000009</c:v>
                </c:pt>
                <c:pt idx="7">
                  <c:v>8.69</c:v>
                </c:pt>
                <c:pt idx="8">
                  <c:v>8.2799999999999994</c:v>
                </c:pt>
                <c:pt idx="9">
                  <c:v>8.09</c:v>
                </c:pt>
                <c:pt idx="10">
                  <c:v>8.0299999999999994</c:v>
                </c:pt>
                <c:pt idx="11">
                  <c:v>7.87</c:v>
                </c:pt>
                <c:pt idx="12">
                  <c:v>7.83</c:v>
                </c:pt>
                <c:pt idx="13">
                  <c:v>7.73</c:v>
                </c:pt>
                <c:pt idx="14">
                  <c:v>7.64</c:v>
                </c:pt>
                <c:pt idx="15">
                  <c:v>7.59</c:v>
                </c:pt>
                <c:pt idx="16">
                  <c:v>7.53</c:v>
                </c:pt>
                <c:pt idx="17">
                  <c:v>7.45</c:v>
                </c:pt>
                <c:pt idx="18">
                  <c:v>7.37</c:v>
                </c:pt>
                <c:pt idx="19">
                  <c:v>7.33</c:v>
                </c:pt>
                <c:pt idx="20">
                  <c:v>7.13</c:v>
                </c:pt>
                <c:pt idx="21">
                  <c:v>7.05</c:v>
                </c:pt>
                <c:pt idx="22">
                  <c:v>6.95</c:v>
                </c:pt>
              </c:numCache>
            </c:numRef>
          </c:xVal>
          <c:yVal>
            <c:numRef>
              <c:f>'LL0-August'!$A$3:$A$25</c:f>
              <c:numCache>
                <c:formatCode>General</c:formatCode>
                <c:ptCount val="23"/>
                <c:pt idx="0">
                  <c:v>0.5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12</c:v>
                </c:pt>
                <c:pt idx="12">
                  <c:v>15</c:v>
                </c:pt>
                <c:pt idx="13">
                  <c:v>18</c:v>
                </c:pt>
                <c:pt idx="14">
                  <c:v>21</c:v>
                </c:pt>
                <c:pt idx="15">
                  <c:v>24</c:v>
                </c:pt>
                <c:pt idx="16">
                  <c:v>27</c:v>
                </c:pt>
                <c:pt idx="17">
                  <c:v>30</c:v>
                </c:pt>
                <c:pt idx="18">
                  <c:v>33</c:v>
                </c:pt>
                <c:pt idx="19">
                  <c:v>36</c:v>
                </c:pt>
                <c:pt idx="20">
                  <c:v>39</c:v>
                </c:pt>
                <c:pt idx="21">
                  <c:v>42</c:v>
                </c:pt>
                <c:pt idx="22">
                  <c:v>45</c:v>
                </c:pt>
              </c:numCache>
            </c:numRef>
          </c:yVal>
          <c:smooth val="1"/>
        </c:ser>
        <c:ser>
          <c:idx val="3"/>
          <c:order val="3"/>
          <c:tx>
            <c:v>DO</c:v>
          </c:tx>
          <c:spPr>
            <a:ln>
              <a:solidFill>
                <a:srgbClr val="00B0F0"/>
              </a:solidFill>
            </a:ln>
          </c:spPr>
          <c:marker>
            <c:symbol val="circle"/>
            <c:size val="7"/>
            <c:spPr>
              <a:solidFill>
                <a:srgbClr val="00B0F0"/>
              </a:solidFill>
            </c:spPr>
          </c:marker>
          <c:xVal>
            <c:numRef>
              <c:f>'LL0-August'!$E$3:$E$25</c:f>
              <c:numCache>
                <c:formatCode>General</c:formatCode>
                <c:ptCount val="23"/>
                <c:pt idx="0">
                  <c:v>8.49</c:v>
                </c:pt>
                <c:pt idx="1">
                  <c:v>8.52</c:v>
                </c:pt>
                <c:pt idx="2">
                  <c:v>8.49</c:v>
                </c:pt>
                <c:pt idx="3">
                  <c:v>8.4600000000000009</c:v>
                </c:pt>
                <c:pt idx="4">
                  <c:v>8.4499999999999993</c:v>
                </c:pt>
                <c:pt idx="5">
                  <c:v>8.44</c:v>
                </c:pt>
                <c:pt idx="6">
                  <c:v>8.42</c:v>
                </c:pt>
                <c:pt idx="7">
                  <c:v>8.35</c:v>
                </c:pt>
                <c:pt idx="8">
                  <c:v>6.46</c:v>
                </c:pt>
                <c:pt idx="9">
                  <c:v>5.14</c:v>
                </c:pt>
                <c:pt idx="10">
                  <c:v>4.8899999999999997</c:v>
                </c:pt>
                <c:pt idx="11">
                  <c:v>4.83</c:v>
                </c:pt>
                <c:pt idx="12">
                  <c:v>5.05</c:v>
                </c:pt>
                <c:pt idx="13">
                  <c:v>4.38</c:v>
                </c:pt>
                <c:pt idx="14">
                  <c:v>3.61</c:v>
                </c:pt>
                <c:pt idx="15">
                  <c:v>3.71</c:v>
                </c:pt>
                <c:pt idx="16">
                  <c:v>3.31</c:v>
                </c:pt>
                <c:pt idx="17">
                  <c:v>2.15</c:v>
                </c:pt>
                <c:pt idx="18">
                  <c:v>1.92</c:v>
                </c:pt>
                <c:pt idx="19">
                  <c:v>2.69</c:v>
                </c:pt>
                <c:pt idx="20">
                  <c:v>1.53</c:v>
                </c:pt>
                <c:pt idx="21">
                  <c:v>0.41</c:v>
                </c:pt>
                <c:pt idx="22">
                  <c:v>0.13</c:v>
                </c:pt>
              </c:numCache>
            </c:numRef>
          </c:xVal>
          <c:yVal>
            <c:numRef>
              <c:f>'LL0-August'!$A$3:$A$25</c:f>
              <c:numCache>
                <c:formatCode>General</c:formatCode>
                <c:ptCount val="23"/>
                <c:pt idx="0">
                  <c:v>0.5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12</c:v>
                </c:pt>
                <c:pt idx="12">
                  <c:v>15</c:v>
                </c:pt>
                <c:pt idx="13">
                  <c:v>18</c:v>
                </c:pt>
                <c:pt idx="14">
                  <c:v>21</c:v>
                </c:pt>
                <c:pt idx="15">
                  <c:v>24</c:v>
                </c:pt>
                <c:pt idx="16">
                  <c:v>27</c:v>
                </c:pt>
                <c:pt idx="17">
                  <c:v>30</c:v>
                </c:pt>
                <c:pt idx="18">
                  <c:v>33</c:v>
                </c:pt>
                <c:pt idx="19">
                  <c:v>36</c:v>
                </c:pt>
                <c:pt idx="20">
                  <c:v>39</c:v>
                </c:pt>
                <c:pt idx="21">
                  <c:v>42</c:v>
                </c:pt>
                <c:pt idx="22">
                  <c:v>45</c:v>
                </c:pt>
              </c:numCache>
            </c:numRef>
          </c:yVal>
          <c:smooth val="1"/>
        </c:ser>
        <c:ser>
          <c:idx val="4"/>
          <c:order val="4"/>
          <c:tx>
            <c:v>Winkler DO</c:v>
          </c:tx>
          <c:spPr>
            <a:ln>
              <a:noFill/>
            </a:ln>
          </c:spPr>
          <c:marker>
            <c:symbol val="circle"/>
            <c:size val="7"/>
            <c:spPr>
              <a:noFill/>
            </c:spPr>
          </c:marker>
          <c:dPt>
            <c:idx val="22"/>
            <c:marker>
              <c:symbol val="circle"/>
              <c:size val="6"/>
            </c:marker>
          </c:dPt>
          <c:xVal>
            <c:numRef>
              <c:f>'LL0-August'!$F$3:$F$25</c:f>
              <c:numCache>
                <c:formatCode>General</c:formatCode>
                <c:ptCount val="23"/>
                <c:pt idx="15">
                  <c:v>4.5</c:v>
                </c:pt>
                <c:pt idx="22">
                  <c:v>2.8</c:v>
                </c:pt>
              </c:numCache>
            </c:numRef>
          </c:xVal>
          <c:yVal>
            <c:numRef>
              <c:f>'LL0-August'!$A$3:$A$25</c:f>
              <c:numCache>
                <c:formatCode>General</c:formatCode>
                <c:ptCount val="23"/>
                <c:pt idx="0">
                  <c:v>0.5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12</c:v>
                </c:pt>
                <c:pt idx="12">
                  <c:v>15</c:v>
                </c:pt>
                <c:pt idx="13">
                  <c:v>18</c:v>
                </c:pt>
                <c:pt idx="14">
                  <c:v>21</c:v>
                </c:pt>
                <c:pt idx="15">
                  <c:v>24</c:v>
                </c:pt>
                <c:pt idx="16">
                  <c:v>27</c:v>
                </c:pt>
                <c:pt idx="17">
                  <c:v>30</c:v>
                </c:pt>
                <c:pt idx="18">
                  <c:v>33</c:v>
                </c:pt>
                <c:pt idx="19">
                  <c:v>36</c:v>
                </c:pt>
                <c:pt idx="20">
                  <c:v>39</c:v>
                </c:pt>
                <c:pt idx="21">
                  <c:v>42</c:v>
                </c:pt>
                <c:pt idx="22">
                  <c:v>45</c:v>
                </c:pt>
              </c:numCache>
            </c:numRef>
          </c:yVal>
          <c:smooth val="1"/>
        </c:ser>
        <c:axId val="87015808"/>
        <c:axId val="87017728"/>
      </c:scatterChart>
      <c:scatterChart>
        <c:scatterStyle val="smoothMarker"/>
        <c:ser>
          <c:idx val="2"/>
          <c:order val="2"/>
          <c:tx>
            <c:v>Cond</c:v>
          </c:tx>
          <c:spPr>
            <a:ln>
              <a:solidFill>
                <a:srgbClr val="7030A0"/>
              </a:solidFill>
            </a:ln>
          </c:spPr>
          <c:marker>
            <c:symbol val="x"/>
            <c:size val="7"/>
          </c:marker>
          <c:xVal>
            <c:numRef>
              <c:f>'LL0-August'!$D$3:$D$25</c:f>
              <c:numCache>
                <c:formatCode>General</c:formatCode>
                <c:ptCount val="23"/>
                <c:pt idx="0">
                  <c:v>182</c:v>
                </c:pt>
                <c:pt idx="1">
                  <c:v>182.1</c:v>
                </c:pt>
                <c:pt idx="2">
                  <c:v>181.5</c:v>
                </c:pt>
                <c:pt idx="3">
                  <c:v>182</c:v>
                </c:pt>
                <c:pt idx="4">
                  <c:v>182.2</c:v>
                </c:pt>
                <c:pt idx="5">
                  <c:v>181.6</c:v>
                </c:pt>
                <c:pt idx="6">
                  <c:v>181.6</c:v>
                </c:pt>
                <c:pt idx="7">
                  <c:v>182.2</c:v>
                </c:pt>
                <c:pt idx="8">
                  <c:v>208.2</c:v>
                </c:pt>
                <c:pt idx="9">
                  <c:v>214.8</c:v>
                </c:pt>
                <c:pt idx="10">
                  <c:v>223.4</c:v>
                </c:pt>
                <c:pt idx="11">
                  <c:v>226.8</c:v>
                </c:pt>
                <c:pt idx="12">
                  <c:v>233.6</c:v>
                </c:pt>
                <c:pt idx="13">
                  <c:v>229.4</c:v>
                </c:pt>
                <c:pt idx="14">
                  <c:v>220.4</c:v>
                </c:pt>
                <c:pt idx="15">
                  <c:v>219.4</c:v>
                </c:pt>
                <c:pt idx="16">
                  <c:v>213.2</c:v>
                </c:pt>
                <c:pt idx="17">
                  <c:v>174.6</c:v>
                </c:pt>
                <c:pt idx="18">
                  <c:v>135.9</c:v>
                </c:pt>
                <c:pt idx="19">
                  <c:v>100.3</c:v>
                </c:pt>
                <c:pt idx="20">
                  <c:v>95.5</c:v>
                </c:pt>
                <c:pt idx="21">
                  <c:v>96.7</c:v>
                </c:pt>
                <c:pt idx="22">
                  <c:v>98.1</c:v>
                </c:pt>
              </c:numCache>
            </c:numRef>
          </c:xVal>
          <c:yVal>
            <c:numRef>
              <c:f>'LL0-August'!$A$3:$A$25</c:f>
              <c:numCache>
                <c:formatCode>General</c:formatCode>
                <c:ptCount val="23"/>
                <c:pt idx="0">
                  <c:v>0.5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12</c:v>
                </c:pt>
                <c:pt idx="12">
                  <c:v>15</c:v>
                </c:pt>
                <c:pt idx="13">
                  <c:v>18</c:v>
                </c:pt>
                <c:pt idx="14">
                  <c:v>21</c:v>
                </c:pt>
                <c:pt idx="15">
                  <c:v>24</c:v>
                </c:pt>
                <c:pt idx="16">
                  <c:v>27</c:v>
                </c:pt>
                <c:pt idx="17">
                  <c:v>30</c:v>
                </c:pt>
                <c:pt idx="18">
                  <c:v>33</c:v>
                </c:pt>
                <c:pt idx="19">
                  <c:v>36</c:v>
                </c:pt>
                <c:pt idx="20">
                  <c:v>39</c:v>
                </c:pt>
                <c:pt idx="21">
                  <c:v>42</c:v>
                </c:pt>
                <c:pt idx="22">
                  <c:v>45</c:v>
                </c:pt>
              </c:numCache>
            </c:numRef>
          </c:yVal>
          <c:smooth val="1"/>
        </c:ser>
        <c:axId val="87031168"/>
        <c:axId val="87029632"/>
      </c:scatterChart>
      <c:valAx>
        <c:axId val="87015808"/>
        <c:scaling>
          <c:orientation val="minMax"/>
        </c:scaling>
        <c:axPos val="t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Temp. deg C, pH, DO mg/L</a:t>
                </a:r>
              </a:p>
            </c:rich>
          </c:tx>
          <c:layout/>
        </c:title>
        <c:numFmt formatCode="General" sourceLinked="1"/>
        <c:tickLblPos val="nextTo"/>
        <c:crossAx val="87017728"/>
        <c:crosses val="autoZero"/>
        <c:crossBetween val="midCat"/>
      </c:valAx>
      <c:valAx>
        <c:axId val="87017728"/>
        <c:scaling>
          <c:orientation val="maxMin"/>
        </c:scaling>
        <c:axPos val="l"/>
        <c:majorGridlines/>
        <c:numFmt formatCode="General" sourceLinked="1"/>
        <c:tickLblPos val="nextTo"/>
        <c:crossAx val="87015808"/>
        <c:crosses val="autoZero"/>
        <c:crossBetween val="midCat"/>
      </c:valAx>
      <c:valAx>
        <c:axId val="87029632"/>
        <c:scaling>
          <c:orientation val="maxMin"/>
        </c:scaling>
        <c:axPos val="r"/>
        <c:numFmt formatCode="General" sourceLinked="1"/>
        <c:tickLblPos val="nextTo"/>
        <c:crossAx val="87031168"/>
        <c:crosses val="max"/>
        <c:crossBetween val="midCat"/>
      </c:valAx>
      <c:valAx>
        <c:axId val="8703116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Conductivity, us/cm</a:t>
                </a:r>
              </a:p>
            </c:rich>
          </c:tx>
          <c:layout/>
        </c:title>
        <c:numFmt formatCode="General" sourceLinked="1"/>
        <c:tickLblPos val="nextTo"/>
        <c:crossAx val="87029632"/>
        <c:crosses val="max"/>
        <c:crossBetween val="midCat"/>
      </c:valAx>
      <c:spPr>
        <a:noFill/>
        <a:ln w="25400">
          <a:noFill/>
        </a:ln>
      </c:spPr>
    </c:plotArea>
    <c:legend>
      <c:legendPos val="r"/>
      <c:layout/>
    </c:legend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/>
      <c:scatterChart>
        <c:scatterStyle val="smoothMarker"/>
        <c:ser>
          <c:idx val="0"/>
          <c:order val="0"/>
          <c:tx>
            <c:v>Temp</c:v>
          </c:tx>
          <c:xVal>
            <c:numRef>
              <c:f>'LL0 June'!$B$3:$B$27</c:f>
              <c:numCache>
                <c:formatCode>General</c:formatCode>
                <c:ptCount val="25"/>
                <c:pt idx="0">
                  <c:v>12.81</c:v>
                </c:pt>
                <c:pt idx="1">
                  <c:v>12.55</c:v>
                </c:pt>
                <c:pt idx="2">
                  <c:v>12.38</c:v>
                </c:pt>
                <c:pt idx="3">
                  <c:v>12.219999999999999</c:v>
                </c:pt>
                <c:pt idx="4">
                  <c:v>11.93</c:v>
                </c:pt>
                <c:pt idx="5">
                  <c:v>11.739999999999998</c:v>
                </c:pt>
                <c:pt idx="6">
                  <c:v>11.709999999999999</c:v>
                </c:pt>
                <c:pt idx="7">
                  <c:v>11.69</c:v>
                </c:pt>
                <c:pt idx="8">
                  <c:v>11.7</c:v>
                </c:pt>
                <c:pt idx="9">
                  <c:v>11.67</c:v>
                </c:pt>
                <c:pt idx="10">
                  <c:v>11.68</c:v>
                </c:pt>
                <c:pt idx="11">
                  <c:v>11.639999999999999</c:v>
                </c:pt>
                <c:pt idx="12">
                  <c:v>11.51</c:v>
                </c:pt>
                <c:pt idx="13">
                  <c:v>11.5</c:v>
                </c:pt>
                <c:pt idx="14">
                  <c:v>11.48</c:v>
                </c:pt>
                <c:pt idx="15">
                  <c:v>11.4</c:v>
                </c:pt>
                <c:pt idx="16">
                  <c:v>11.33</c:v>
                </c:pt>
                <c:pt idx="17">
                  <c:v>11.32</c:v>
                </c:pt>
                <c:pt idx="18">
                  <c:v>11.32</c:v>
                </c:pt>
                <c:pt idx="19">
                  <c:v>11.32</c:v>
                </c:pt>
                <c:pt idx="20">
                  <c:v>11.32</c:v>
                </c:pt>
                <c:pt idx="21">
                  <c:v>11.32</c:v>
                </c:pt>
                <c:pt idx="22">
                  <c:v>11.31</c:v>
                </c:pt>
                <c:pt idx="23">
                  <c:v>11.3</c:v>
                </c:pt>
                <c:pt idx="24">
                  <c:v>11.3</c:v>
                </c:pt>
              </c:numCache>
            </c:numRef>
          </c:xVal>
          <c:yVal>
            <c:numRef>
              <c:f>'LL0 June'!$A$3:$A$27</c:f>
              <c:numCache>
                <c:formatCode>General</c:formatCode>
                <c:ptCount val="25"/>
                <c:pt idx="0">
                  <c:v>0.5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12</c:v>
                </c:pt>
                <c:pt idx="12">
                  <c:v>15</c:v>
                </c:pt>
                <c:pt idx="13">
                  <c:v>18</c:v>
                </c:pt>
                <c:pt idx="14">
                  <c:v>21</c:v>
                </c:pt>
                <c:pt idx="15">
                  <c:v>24</c:v>
                </c:pt>
                <c:pt idx="16">
                  <c:v>27</c:v>
                </c:pt>
                <c:pt idx="17">
                  <c:v>30</c:v>
                </c:pt>
                <c:pt idx="18">
                  <c:v>33</c:v>
                </c:pt>
                <c:pt idx="19">
                  <c:v>36</c:v>
                </c:pt>
                <c:pt idx="20">
                  <c:v>39</c:v>
                </c:pt>
                <c:pt idx="21">
                  <c:v>42</c:v>
                </c:pt>
                <c:pt idx="22">
                  <c:v>45</c:v>
                </c:pt>
                <c:pt idx="23">
                  <c:v>48</c:v>
                </c:pt>
                <c:pt idx="24">
                  <c:v>51</c:v>
                </c:pt>
              </c:numCache>
            </c:numRef>
          </c:yVal>
          <c:smooth val="1"/>
        </c:ser>
        <c:ser>
          <c:idx val="1"/>
          <c:order val="1"/>
          <c:tx>
            <c:v>pH</c:v>
          </c:tx>
          <c:xVal>
            <c:numRef>
              <c:f>'LL0 June'!$C$3:$C$27</c:f>
              <c:numCache>
                <c:formatCode>General</c:formatCode>
                <c:ptCount val="25"/>
                <c:pt idx="0">
                  <c:v>8.0300000000000011</c:v>
                </c:pt>
                <c:pt idx="1">
                  <c:v>7.95</c:v>
                </c:pt>
                <c:pt idx="2">
                  <c:v>7.94</c:v>
                </c:pt>
                <c:pt idx="3">
                  <c:v>7.96</c:v>
                </c:pt>
                <c:pt idx="4">
                  <c:v>7.84</c:v>
                </c:pt>
                <c:pt idx="5">
                  <c:v>7.79</c:v>
                </c:pt>
                <c:pt idx="6">
                  <c:v>7.79</c:v>
                </c:pt>
                <c:pt idx="7">
                  <c:v>7.81</c:v>
                </c:pt>
                <c:pt idx="8">
                  <c:v>7.81</c:v>
                </c:pt>
                <c:pt idx="9">
                  <c:v>7.8</c:v>
                </c:pt>
                <c:pt idx="10">
                  <c:v>7.79</c:v>
                </c:pt>
                <c:pt idx="11">
                  <c:v>7.75</c:v>
                </c:pt>
                <c:pt idx="12">
                  <c:v>7.6899999999999995</c:v>
                </c:pt>
                <c:pt idx="13">
                  <c:v>7.67</c:v>
                </c:pt>
                <c:pt idx="14">
                  <c:v>7.67</c:v>
                </c:pt>
                <c:pt idx="15">
                  <c:v>7.6599999999999993</c:v>
                </c:pt>
                <c:pt idx="16">
                  <c:v>7.64</c:v>
                </c:pt>
                <c:pt idx="17">
                  <c:v>7.64</c:v>
                </c:pt>
                <c:pt idx="18">
                  <c:v>7.63</c:v>
                </c:pt>
                <c:pt idx="19">
                  <c:v>7.6199999999999992</c:v>
                </c:pt>
                <c:pt idx="20">
                  <c:v>7.6199999999999992</c:v>
                </c:pt>
                <c:pt idx="21">
                  <c:v>7.6199999999999992</c:v>
                </c:pt>
                <c:pt idx="22">
                  <c:v>7.6199999999999992</c:v>
                </c:pt>
                <c:pt idx="23">
                  <c:v>7.6099999999999994</c:v>
                </c:pt>
                <c:pt idx="24">
                  <c:v>7.6199999999999992</c:v>
                </c:pt>
              </c:numCache>
            </c:numRef>
          </c:xVal>
          <c:yVal>
            <c:numRef>
              <c:f>'LL0 June'!$A$3:$A$27</c:f>
              <c:numCache>
                <c:formatCode>General</c:formatCode>
                <c:ptCount val="25"/>
                <c:pt idx="0">
                  <c:v>0.5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12</c:v>
                </c:pt>
                <c:pt idx="12">
                  <c:v>15</c:v>
                </c:pt>
                <c:pt idx="13">
                  <c:v>18</c:v>
                </c:pt>
                <c:pt idx="14">
                  <c:v>21</c:v>
                </c:pt>
                <c:pt idx="15">
                  <c:v>24</c:v>
                </c:pt>
                <c:pt idx="16">
                  <c:v>27</c:v>
                </c:pt>
                <c:pt idx="17">
                  <c:v>30</c:v>
                </c:pt>
                <c:pt idx="18">
                  <c:v>33</c:v>
                </c:pt>
                <c:pt idx="19">
                  <c:v>36</c:v>
                </c:pt>
                <c:pt idx="20">
                  <c:v>39</c:v>
                </c:pt>
                <c:pt idx="21">
                  <c:v>42</c:v>
                </c:pt>
                <c:pt idx="22">
                  <c:v>45</c:v>
                </c:pt>
                <c:pt idx="23">
                  <c:v>48</c:v>
                </c:pt>
                <c:pt idx="24">
                  <c:v>51</c:v>
                </c:pt>
              </c:numCache>
            </c:numRef>
          </c:yVal>
          <c:smooth val="1"/>
        </c:ser>
        <c:ser>
          <c:idx val="3"/>
          <c:order val="3"/>
          <c:tx>
            <c:v>DO</c:v>
          </c:tx>
          <c:xVal>
            <c:numRef>
              <c:f>'LL0 June'!$E$3:$E$27</c:f>
              <c:numCache>
                <c:formatCode>General</c:formatCode>
                <c:ptCount val="25"/>
                <c:pt idx="0">
                  <c:v>12.19</c:v>
                </c:pt>
                <c:pt idx="1">
                  <c:v>12.219999999999999</c:v>
                </c:pt>
                <c:pt idx="2">
                  <c:v>12.15</c:v>
                </c:pt>
                <c:pt idx="3">
                  <c:v>12.05</c:v>
                </c:pt>
                <c:pt idx="4">
                  <c:v>11.83</c:v>
                </c:pt>
                <c:pt idx="5">
                  <c:v>11.7</c:v>
                </c:pt>
                <c:pt idx="6">
                  <c:v>11.67</c:v>
                </c:pt>
                <c:pt idx="7">
                  <c:v>11.629999999999999</c:v>
                </c:pt>
                <c:pt idx="8">
                  <c:v>11.62</c:v>
                </c:pt>
                <c:pt idx="9">
                  <c:v>11.61</c:v>
                </c:pt>
                <c:pt idx="10">
                  <c:v>11.59</c:v>
                </c:pt>
                <c:pt idx="11">
                  <c:v>11.56</c:v>
                </c:pt>
                <c:pt idx="12">
                  <c:v>11.5</c:v>
                </c:pt>
                <c:pt idx="13">
                  <c:v>11.47</c:v>
                </c:pt>
                <c:pt idx="14">
                  <c:v>11.4</c:v>
                </c:pt>
                <c:pt idx="15">
                  <c:v>11.34</c:v>
                </c:pt>
                <c:pt idx="16">
                  <c:v>11.27</c:v>
                </c:pt>
                <c:pt idx="17">
                  <c:v>11.239999999999998</c:v>
                </c:pt>
                <c:pt idx="18">
                  <c:v>11.2</c:v>
                </c:pt>
                <c:pt idx="19">
                  <c:v>11.17</c:v>
                </c:pt>
                <c:pt idx="20">
                  <c:v>11.139999999999999</c:v>
                </c:pt>
                <c:pt idx="21">
                  <c:v>11.09</c:v>
                </c:pt>
                <c:pt idx="22">
                  <c:v>11.05</c:v>
                </c:pt>
                <c:pt idx="23">
                  <c:v>11.03</c:v>
                </c:pt>
                <c:pt idx="24">
                  <c:v>11</c:v>
                </c:pt>
              </c:numCache>
            </c:numRef>
          </c:xVal>
          <c:yVal>
            <c:numRef>
              <c:f>'LL0 June'!$A$3:$A$27</c:f>
              <c:numCache>
                <c:formatCode>General</c:formatCode>
                <c:ptCount val="25"/>
                <c:pt idx="0">
                  <c:v>0.5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12</c:v>
                </c:pt>
                <c:pt idx="12">
                  <c:v>15</c:v>
                </c:pt>
                <c:pt idx="13">
                  <c:v>18</c:v>
                </c:pt>
                <c:pt idx="14">
                  <c:v>21</c:v>
                </c:pt>
                <c:pt idx="15">
                  <c:v>24</c:v>
                </c:pt>
                <c:pt idx="16">
                  <c:v>27</c:v>
                </c:pt>
                <c:pt idx="17">
                  <c:v>30</c:v>
                </c:pt>
                <c:pt idx="18">
                  <c:v>33</c:v>
                </c:pt>
                <c:pt idx="19">
                  <c:v>36</c:v>
                </c:pt>
                <c:pt idx="20">
                  <c:v>39</c:v>
                </c:pt>
                <c:pt idx="21">
                  <c:v>42</c:v>
                </c:pt>
                <c:pt idx="22">
                  <c:v>45</c:v>
                </c:pt>
                <c:pt idx="23">
                  <c:v>48</c:v>
                </c:pt>
                <c:pt idx="24">
                  <c:v>51</c:v>
                </c:pt>
              </c:numCache>
            </c:numRef>
          </c:yVal>
          <c:smooth val="1"/>
        </c:ser>
        <c:ser>
          <c:idx val="4"/>
          <c:order val="4"/>
          <c:tx>
            <c:v>Winkler DO</c:v>
          </c:tx>
          <c:xVal>
            <c:numRef>
              <c:f>'LL0 June'!$F$3:$F$26</c:f>
              <c:numCache>
                <c:formatCode>General</c:formatCode>
                <c:ptCount val="24"/>
                <c:pt idx="1">
                  <c:v>12</c:v>
                </c:pt>
                <c:pt idx="18">
                  <c:v>11.9</c:v>
                </c:pt>
              </c:numCache>
            </c:numRef>
          </c:xVal>
          <c:yVal>
            <c:numRef>
              <c:f>'LL0 June'!$A$3:$A$27</c:f>
              <c:numCache>
                <c:formatCode>General</c:formatCode>
                <c:ptCount val="25"/>
                <c:pt idx="0">
                  <c:v>0.5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12</c:v>
                </c:pt>
                <c:pt idx="12">
                  <c:v>15</c:v>
                </c:pt>
                <c:pt idx="13">
                  <c:v>18</c:v>
                </c:pt>
                <c:pt idx="14">
                  <c:v>21</c:v>
                </c:pt>
                <c:pt idx="15">
                  <c:v>24</c:v>
                </c:pt>
                <c:pt idx="16">
                  <c:v>27</c:v>
                </c:pt>
                <c:pt idx="17">
                  <c:v>30</c:v>
                </c:pt>
                <c:pt idx="18">
                  <c:v>33</c:v>
                </c:pt>
                <c:pt idx="19">
                  <c:v>36</c:v>
                </c:pt>
                <c:pt idx="20">
                  <c:v>39</c:v>
                </c:pt>
                <c:pt idx="21">
                  <c:v>42</c:v>
                </c:pt>
                <c:pt idx="22">
                  <c:v>45</c:v>
                </c:pt>
                <c:pt idx="23">
                  <c:v>48</c:v>
                </c:pt>
                <c:pt idx="24">
                  <c:v>51</c:v>
                </c:pt>
              </c:numCache>
            </c:numRef>
          </c:yVal>
          <c:smooth val="1"/>
        </c:ser>
        <c:axId val="75414144"/>
        <c:axId val="13243136"/>
      </c:scatterChart>
      <c:scatterChart>
        <c:scatterStyle val="smoothMarker"/>
        <c:ser>
          <c:idx val="2"/>
          <c:order val="2"/>
          <c:tx>
            <c:v>Cond</c:v>
          </c:tx>
          <c:xVal>
            <c:numRef>
              <c:f>'LL0 June'!$D$3:$D$27</c:f>
              <c:numCache>
                <c:formatCode>General</c:formatCode>
                <c:ptCount val="25"/>
                <c:pt idx="0">
                  <c:v>65.8</c:v>
                </c:pt>
                <c:pt idx="1">
                  <c:v>66.099999999999994</c:v>
                </c:pt>
                <c:pt idx="2">
                  <c:v>66.099999999999994</c:v>
                </c:pt>
                <c:pt idx="3">
                  <c:v>66.5</c:v>
                </c:pt>
                <c:pt idx="4">
                  <c:v>66.2</c:v>
                </c:pt>
                <c:pt idx="5">
                  <c:v>66.3</c:v>
                </c:pt>
                <c:pt idx="6">
                  <c:v>66.5</c:v>
                </c:pt>
                <c:pt idx="7">
                  <c:v>66.3</c:v>
                </c:pt>
                <c:pt idx="8">
                  <c:v>66.5</c:v>
                </c:pt>
                <c:pt idx="9">
                  <c:v>66.2</c:v>
                </c:pt>
                <c:pt idx="10">
                  <c:v>66.5</c:v>
                </c:pt>
                <c:pt idx="11">
                  <c:v>66.7</c:v>
                </c:pt>
                <c:pt idx="12">
                  <c:v>66.8</c:v>
                </c:pt>
                <c:pt idx="13">
                  <c:v>66.400000000000006</c:v>
                </c:pt>
                <c:pt idx="14">
                  <c:v>66.400000000000006</c:v>
                </c:pt>
                <c:pt idx="15">
                  <c:v>66.7</c:v>
                </c:pt>
                <c:pt idx="16">
                  <c:v>66.099999999999994</c:v>
                </c:pt>
                <c:pt idx="17">
                  <c:v>66.099999999999994</c:v>
                </c:pt>
                <c:pt idx="18">
                  <c:v>66.099999999999994</c:v>
                </c:pt>
                <c:pt idx="19">
                  <c:v>66.099999999999994</c:v>
                </c:pt>
                <c:pt idx="20">
                  <c:v>66.099999999999994</c:v>
                </c:pt>
                <c:pt idx="21">
                  <c:v>66</c:v>
                </c:pt>
                <c:pt idx="22">
                  <c:v>66.3</c:v>
                </c:pt>
                <c:pt idx="23">
                  <c:v>66.2</c:v>
                </c:pt>
                <c:pt idx="24">
                  <c:v>66.3</c:v>
                </c:pt>
              </c:numCache>
            </c:numRef>
          </c:xVal>
          <c:yVal>
            <c:numRef>
              <c:f>'LL0 June'!$A$3:$A$27</c:f>
              <c:numCache>
                <c:formatCode>General</c:formatCode>
                <c:ptCount val="25"/>
                <c:pt idx="0">
                  <c:v>0.5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12</c:v>
                </c:pt>
                <c:pt idx="12">
                  <c:v>15</c:v>
                </c:pt>
                <c:pt idx="13">
                  <c:v>18</c:v>
                </c:pt>
                <c:pt idx="14">
                  <c:v>21</c:v>
                </c:pt>
                <c:pt idx="15">
                  <c:v>24</c:v>
                </c:pt>
                <c:pt idx="16">
                  <c:v>27</c:v>
                </c:pt>
                <c:pt idx="17">
                  <c:v>30</c:v>
                </c:pt>
                <c:pt idx="18">
                  <c:v>33</c:v>
                </c:pt>
                <c:pt idx="19">
                  <c:v>36</c:v>
                </c:pt>
                <c:pt idx="20">
                  <c:v>39</c:v>
                </c:pt>
                <c:pt idx="21">
                  <c:v>42</c:v>
                </c:pt>
                <c:pt idx="22">
                  <c:v>45</c:v>
                </c:pt>
                <c:pt idx="23">
                  <c:v>48</c:v>
                </c:pt>
                <c:pt idx="24">
                  <c:v>51</c:v>
                </c:pt>
              </c:numCache>
            </c:numRef>
          </c:yVal>
          <c:smooth val="1"/>
        </c:ser>
        <c:axId val="13246464"/>
        <c:axId val="13244672"/>
      </c:scatterChart>
      <c:valAx>
        <c:axId val="75414144"/>
        <c:scaling>
          <c:orientation val="minMax"/>
          <c:max val="25"/>
        </c:scaling>
        <c:axPos val="t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Temp. deg C, pH, DO mg/L</a:t>
                </a:r>
              </a:p>
            </c:rich>
          </c:tx>
          <c:layout/>
        </c:title>
        <c:numFmt formatCode="General" sourceLinked="1"/>
        <c:tickLblPos val="nextTo"/>
        <c:crossAx val="13243136"/>
        <c:crosses val="autoZero"/>
        <c:crossBetween val="midCat"/>
      </c:valAx>
      <c:valAx>
        <c:axId val="13243136"/>
        <c:scaling>
          <c:orientation val="maxMin"/>
        </c:scaling>
        <c:axPos val="l"/>
        <c:majorGridlines/>
        <c:numFmt formatCode="General" sourceLinked="1"/>
        <c:tickLblPos val="nextTo"/>
        <c:crossAx val="75414144"/>
        <c:crosses val="autoZero"/>
        <c:crossBetween val="midCat"/>
      </c:valAx>
      <c:valAx>
        <c:axId val="13244672"/>
        <c:scaling>
          <c:orientation val="maxMin"/>
        </c:scaling>
        <c:axPos val="r"/>
        <c:numFmt formatCode="General" sourceLinked="1"/>
        <c:tickLblPos val="nextTo"/>
        <c:crossAx val="13246464"/>
        <c:crosses val="max"/>
        <c:crossBetween val="midCat"/>
      </c:valAx>
      <c:valAx>
        <c:axId val="13246464"/>
        <c:scaling>
          <c:orientation val="minMax"/>
          <c:max val="120"/>
          <c:min val="0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Conductivity, us/cm</a:t>
                </a:r>
              </a:p>
            </c:rich>
          </c:tx>
          <c:layout/>
        </c:title>
        <c:numFmt formatCode="General" sourceLinked="1"/>
        <c:tickLblPos val="nextTo"/>
        <c:crossAx val="13244672"/>
        <c:crosses val="max"/>
        <c:crossBetween val="midCat"/>
      </c:valAx>
    </c:plotArea>
    <c:legend>
      <c:legendPos val="r"/>
      <c:layout/>
    </c:legend>
    <c:plotVisOnly val="1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/>
      <c:scatterChart>
        <c:scatterStyle val="smoothMarker"/>
        <c:ser>
          <c:idx val="0"/>
          <c:order val="0"/>
          <c:tx>
            <c:v>Temp</c:v>
          </c:tx>
          <c:xVal>
            <c:numRef>
              <c:f>'LL0-August'!$B$3:$B$25</c:f>
              <c:numCache>
                <c:formatCode>General</c:formatCode>
                <c:ptCount val="23"/>
                <c:pt idx="0">
                  <c:v>21.85</c:v>
                </c:pt>
                <c:pt idx="1">
                  <c:v>21.84</c:v>
                </c:pt>
                <c:pt idx="2">
                  <c:v>21.75</c:v>
                </c:pt>
                <c:pt idx="3">
                  <c:v>21.650000000000002</c:v>
                </c:pt>
                <c:pt idx="4">
                  <c:v>21.47</c:v>
                </c:pt>
                <c:pt idx="5">
                  <c:v>21.16</c:v>
                </c:pt>
                <c:pt idx="6">
                  <c:v>20.18</c:v>
                </c:pt>
                <c:pt idx="7">
                  <c:v>19.079999999999995</c:v>
                </c:pt>
                <c:pt idx="8">
                  <c:v>18.579999999999995</c:v>
                </c:pt>
                <c:pt idx="9">
                  <c:v>18.3</c:v>
                </c:pt>
                <c:pt idx="10">
                  <c:v>18.100000000000001</c:v>
                </c:pt>
                <c:pt idx="11">
                  <c:v>17.73</c:v>
                </c:pt>
                <c:pt idx="12">
                  <c:v>17.47</c:v>
                </c:pt>
                <c:pt idx="13">
                  <c:v>17.239999999999995</c:v>
                </c:pt>
                <c:pt idx="14">
                  <c:v>17.12</c:v>
                </c:pt>
                <c:pt idx="15">
                  <c:v>16.91</c:v>
                </c:pt>
                <c:pt idx="16">
                  <c:v>16.73</c:v>
                </c:pt>
                <c:pt idx="17">
                  <c:v>16.5</c:v>
                </c:pt>
                <c:pt idx="18">
                  <c:v>16.479999999999997</c:v>
                </c:pt>
                <c:pt idx="19">
                  <c:v>16.420000000000002</c:v>
                </c:pt>
                <c:pt idx="20">
                  <c:v>15.42</c:v>
                </c:pt>
                <c:pt idx="21">
                  <c:v>14.84</c:v>
                </c:pt>
                <c:pt idx="22">
                  <c:v>14.7</c:v>
                </c:pt>
              </c:numCache>
            </c:numRef>
          </c:xVal>
          <c:yVal>
            <c:numRef>
              <c:f>'LL0-August'!$A$3:$A$25</c:f>
              <c:numCache>
                <c:formatCode>General</c:formatCode>
                <c:ptCount val="23"/>
                <c:pt idx="0">
                  <c:v>0.5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12</c:v>
                </c:pt>
                <c:pt idx="12">
                  <c:v>15</c:v>
                </c:pt>
                <c:pt idx="13">
                  <c:v>18</c:v>
                </c:pt>
                <c:pt idx="14">
                  <c:v>21</c:v>
                </c:pt>
                <c:pt idx="15">
                  <c:v>24</c:v>
                </c:pt>
                <c:pt idx="16">
                  <c:v>27</c:v>
                </c:pt>
                <c:pt idx="17">
                  <c:v>30</c:v>
                </c:pt>
                <c:pt idx="18">
                  <c:v>33</c:v>
                </c:pt>
                <c:pt idx="19">
                  <c:v>36</c:v>
                </c:pt>
                <c:pt idx="20">
                  <c:v>39</c:v>
                </c:pt>
                <c:pt idx="21">
                  <c:v>42</c:v>
                </c:pt>
                <c:pt idx="22">
                  <c:v>44</c:v>
                </c:pt>
              </c:numCache>
            </c:numRef>
          </c:yVal>
          <c:smooth val="1"/>
        </c:ser>
        <c:ser>
          <c:idx val="1"/>
          <c:order val="1"/>
          <c:tx>
            <c:v>pH</c:v>
          </c:tx>
          <c:xVal>
            <c:numRef>
              <c:f>'LL0-August'!$C$3:$C$25</c:f>
              <c:numCache>
                <c:formatCode>General</c:formatCode>
                <c:ptCount val="23"/>
                <c:pt idx="0">
                  <c:v>8.3500000000000014</c:v>
                </c:pt>
                <c:pt idx="1">
                  <c:v>8.3700000000000028</c:v>
                </c:pt>
                <c:pt idx="2">
                  <c:v>8.3800000000000008</c:v>
                </c:pt>
                <c:pt idx="3">
                  <c:v>8.43</c:v>
                </c:pt>
                <c:pt idx="4">
                  <c:v>8.39</c:v>
                </c:pt>
                <c:pt idx="5">
                  <c:v>8.3700000000000028</c:v>
                </c:pt>
                <c:pt idx="6">
                  <c:v>8.08</c:v>
                </c:pt>
                <c:pt idx="7">
                  <c:v>7.91</c:v>
                </c:pt>
                <c:pt idx="8">
                  <c:v>7.67</c:v>
                </c:pt>
                <c:pt idx="9">
                  <c:v>7.64</c:v>
                </c:pt>
                <c:pt idx="10">
                  <c:v>7.64</c:v>
                </c:pt>
                <c:pt idx="11">
                  <c:v>7.56</c:v>
                </c:pt>
                <c:pt idx="12">
                  <c:v>7.46</c:v>
                </c:pt>
                <c:pt idx="13">
                  <c:v>7.41</c:v>
                </c:pt>
                <c:pt idx="14">
                  <c:v>7.4700000000000006</c:v>
                </c:pt>
                <c:pt idx="15">
                  <c:v>7.52</c:v>
                </c:pt>
                <c:pt idx="16">
                  <c:v>7.6</c:v>
                </c:pt>
                <c:pt idx="17">
                  <c:v>7.37</c:v>
                </c:pt>
                <c:pt idx="18">
                  <c:v>7.41</c:v>
                </c:pt>
                <c:pt idx="19">
                  <c:v>7.42</c:v>
                </c:pt>
                <c:pt idx="20">
                  <c:v>7.08</c:v>
                </c:pt>
                <c:pt idx="21">
                  <c:v>6.87</c:v>
                </c:pt>
                <c:pt idx="22">
                  <c:v>6.83</c:v>
                </c:pt>
              </c:numCache>
            </c:numRef>
          </c:xVal>
          <c:yVal>
            <c:numRef>
              <c:f>'LL0-August'!$A$3:$A$25</c:f>
              <c:numCache>
                <c:formatCode>General</c:formatCode>
                <c:ptCount val="23"/>
                <c:pt idx="0">
                  <c:v>0.5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12</c:v>
                </c:pt>
                <c:pt idx="12">
                  <c:v>15</c:v>
                </c:pt>
                <c:pt idx="13">
                  <c:v>18</c:v>
                </c:pt>
                <c:pt idx="14">
                  <c:v>21</c:v>
                </c:pt>
                <c:pt idx="15">
                  <c:v>24</c:v>
                </c:pt>
                <c:pt idx="16">
                  <c:v>27</c:v>
                </c:pt>
                <c:pt idx="17">
                  <c:v>30</c:v>
                </c:pt>
                <c:pt idx="18">
                  <c:v>33</c:v>
                </c:pt>
                <c:pt idx="19">
                  <c:v>36</c:v>
                </c:pt>
                <c:pt idx="20">
                  <c:v>39</c:v>
                </c:pt>
                <c:pt idx="21">
                  <c:v>42</c:v>
                </c:pt>
                <c:pt idx="22">
                  <c:v>44</c:v>
                </c:pt>
              </c:numCache>
            </c:numRef>
          </c:yVal>
          <c:smooth val="1"/>
        </c:ser>
        <c:ser>
          <c:idx val="3"/>
          <c:order val="3"/>
          <c:tx>
            <c:v>DO</c:v>
          </c:tx>
          <c:xVal>
            <c:numRef>
              <c:f>'LL0-August'!$E$3:$E$25</c:f>
              <c:numCache>
                <c:formatCode>General</c:formatCode>
                <c:ptCount val="23"/>
                <c:pt idx="0">
                  <c:v>9.31</c:v>
                </c:pt>
                <c:pt idx="1">
                  <c:v>9.25</c:v>
                </c:pt>
                <c:pt idx="2">
                  <c:v>9.2900000000000009</c:v>
                </c:pt>
                <c:pt idx="3">
                  <c:v>9.4</c:v>
                </c:pt>
                <c:pt idx="4">
                  <c:v>9.56</c:v>
                </c:pt>
                <c:pt idx="5">
                  <c:v>9.7399999999999984</c:v>
                </c:pt>
                <c:pt idx="6">
                  <c:v>9.91</c:v>
                </c:pt>
                <c:pt idx="7">
                  <c:v>9.2299999999999986</c:v>
                </c:pt>
                <c:pt idx="8">
                  <c:v>8.17</c:v>
                </c:pt>
                <c:pt idx="9">
                  <c:v>7.9700000000000006</c:v>
                </c:pt>
                <c:pt idx="10">
                  <c:v>7.84</c:v>
                </c:pt>
                <c:pt idx="11">
                  <c:v>7.73</c:v>
                </c:pt>
                <c:pt idx="12">
                  <c:v>6.99</c:v>
                </c:pt>
                <c:pt idx="13">
                  <c:v>6.17</c:v>
                </c:pt>
                <c:pt idx="14">
                  <c:v>6.35</c:v>
                </c:pt>
                <c:pt idx="15">
                  <c:v>6.7</c:v>
                </c:pt>
                <c:pt idx="16">
                  <c:v>7.05</c:v>
                </c:pt>
                <c:pt idx="17">
                  <c:v>5.59</c:v>
                </c:pt>
                <c:pt idx="18">
                  <c:v>5.95</c:v>
                </c:pt>
                <c:pt idx="19">
                  <c:v>6.02</c:v>
                </c:pt>
                <c:pt idx="20">
                  <c:v>4.53</c:v>
                </c:pt>
                <c:pt idx="21">
                  <c:v>3.59</c:v>
                </c:pt>
                <c:pt idx="22">
                  <c:v>3.22</c:v>
                </c:pt>
              </c:numCache>
            </c:numRef>
          </c:xVal>
          <c:yVal>
            <c:numRef>
              <c:f>'LL0-August'!$A$3:$A$25</c:f>
              <c:numCache>
                <c:formatCode>General</c:formatCode>
                <c:ptCount val="23"/>
                <c:pt idx="0">
                  <c:v>0.5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12</c:v>
                </c:pt>
                <c:pt idx="12">
                  <c:v>15</c:v>
                </c:pt>
                <c:pt idx="13">
                  <c:v>18</c:v>
                </c:pt>
                <c:pt idx="14">
                  <c:v>21</c:v>
                </c:pt>
                <c:pt idx="15">
                  <c:v>24</c:v>
                </c:pt>
                <c:pt idx="16">
                  <c:v>27</c:v>
                </c:pt>
                <c:pt idx="17">
                  <c:v>30</c:v>
                </c:pt>
                <c:pt idx="18">
                  <c:v>33</c:v>
                </c:pt>
                <c:pt idx="19">
                  <c:v>36</c:v>
                </c:pt>
                <c:pt idx="20">
                  <c:v>39</c:v>
                </c:pt>
                <c:pt idx="21">
                  <c:v>42</c:v>
                </c:pt>
                <c:pt idx="22">
                  <c:v>44</c:v>
                </c:pt>
              </c:numCache>
            </c:numRef>
          </c:yVal>
          <c:smooth val="1"/>
        </c:ser>
        <c:ser>
          <c:idx val="4"/>
          <c:order val="4"/>
          <c:tx>
            <c:v>Winkler DO</c:v>
          </c:tx>
          <c:xVal>
            <c:numRef>
              <c:f>'LL0-August'!$F$3:$F$25</c:f>
              <c:numCache>
                <c:formatCode>General</c:formatCode>
                <c:ptCount val="23"/>
                <c:pt idx="11">
                  <c:v>7.5</c:v>
                </c:pt>
                <c:pt idx="16">
                  <c:v>6.8</c:v>
                </c:pt>
              </c:numCache>
            </c:numRef>
          </c:xVal>
          <c:yVal>
            <c:numRef>
              <c:f>'LL0-August'!$A$3:$A$25</c:f>
              <c:numCache>
                <c:formatCode>General</c:formatCode>
                <c:ptCount val="23"/>
                <c:pt idx="0">
                  <c:v>0.5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12</c:v>
                </c:pt>
                <c:pt idx="12">
                  <c:v>15</c:v>
                </c:pt>
                <c:pt idx="13">
                  <c:v>18</c:v>
                </c:pt>
                <c:pt idx="14">
                  <c:v>21</c:v>
                </c:pt>
                <c:pt idx="15">
                  <c:v>24</c:v>
                </c:pt>
                <c:pt idx="16">
                  <c:v>27</c:v>
                </c:pt>
                <c:pt idx="17">
                  <c:v>30</c:v>
                </c:pt>
                <c:pt idx="18">
                  <c:v>33</c:v>
                </c:pt>
                <c:pt idx="19">
                  <c:v>36</c:v>
                </c:pt>
                <c:pt idx="20">
                  <c:v>39</c:v>
                </c:pt>
                <c:pt idx="21">
                  <c:v>42</c:v>
                </c:pt>
                <c:pt idx="22">
                  <c:v>44</c:v>
                </c:pt>
              </c:numCache>
            </c:numRef>
          </c:yVal>
          <c:smooth val="1"/>
        </c:ser>
        <c:axId val="13274496"/>
        <c:axId val="13280768"/>
      </c:scatterChart>
      <c:scatterChart>
        <c:scatterStyle val="smoothMarker"/>
        <c:ser>
          <c:idx val="2"/>
          <c:order val="2"/>
          <c:tx>
            <c:v>Cond</c:v>
          </c:tx>
          <c:xVal>
            <c:numRef>
              <c:f>'LL0-August'!$D$3:$D$25</c:f>
              <c:numCache>
                <c:formatCode>General</c:formatCode>
                <c:ptCount val="23"/>
                <c:pt idx="0">
                  <c:v>139.19999999999999</c:v>
                </c:pt>
                <c:pt idx="1">
                  <c:v>139.1</c:v>
                </c:pt>
                <c:pt idx="2">
                  <c:v>139.6</c:v>
                </c:pt>
                <c:pt idx="3">
                  <c:v>139.5</c:v>
                </c:pt>
                <c:pt idx="4">
                  <c:v>139.5</c:v>
                </c:pt>
                <c:pt idx="5">
                  <c:v>140.30000000000001</c:v>
                </c:pt>
                <c:pt idx="6">
                  <c:v>156.30000000000001</c:v>
                </c:pt>
                <c:pt idx="7">
                  <c:v>177.4</c:v>
                </c:pt>
                <c:pt idx="8">
                  <c:v>179.6</c:v>
                </c:pt>
                <c:pt idx="9">
                  <c:v>185.7</c:v>
                </c:pt>
                <c:pt idx="10">
                  <c:v>182.7</c:v>
                </c:pt>
                <c:pt idx="11">
                  <c:v>169.8</c:v>
                </c:pt>
                <c:pt idx="12">
                  <c:v>173</c:v>
                </c:pt>
                <c:pt idx="13">
                  <c:v>188.3</c:v>
                </c:pt>
                <c:pt idx="14">
                  <c:v>203.1</c:v>
                </c:pt>
                <c:pt idx="15">
                  <c:v>213</c:v>
                </c:pt>
                <c:pt idx="16">
                  <c:v>220.1</c:v>
                </c:pt>
                <c:pt idx="17">
                  <c:v>187.6</c:v>
                </c:pt>
                <c:pt idx="18">
                  <c:v>196.9</c:v>
                </c:pt>
                <c:pt idx="19">
                  <c:v>194.1</c:v>
                </c:pt>
                <c:pt idx="20">
                  <c:v>104.1</c:v>
                </c:pt>
                <c:pt idx="21">
                  <c:v>94.8</c:v>
                </c:pt>
                <c:pt idx="22">
                  <c:v>94.5</c:v>
                </c:pt>
              </c:numCache>
            </c:numRef>
          </c:xVal>
          <c:yVal>
            <c:numRef>
              <c:f>'LL0-August'!$A$3:$A$25</c:f>
              <c:numCache>
                <c:formatCode>General</c:formatCode>
                <c:ptCount val="23"/>
                <c:pt idx="0">
                  <c:v>0.5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12</c:v>
                </c:pt>
                <c:pt idx="12">
                  <c:v>15</c:v>
                </c:pt>
                <c:pt idx="13">
                  <c:v>18</c:v>
                </c:pt>
                <c:pt idx="14">
                  <c:v>21</c:v>
                </c:pt>
                <c:pt idx="15">
                  <c:v>24</c:v>
                </c:pt>
                <c:pt idx="16">
                  <c:v>27</c:v>
                </c:pt>
                <c:pt idx="17">
                  <c:v>30</c:v>
                </c:pt>
                <c:pt idx="18">
                  <c:v>33</c:v>
                </c:pt>
                <c:pt idx="19">
                  <c:v>36</c:v>
                </c:pt>
                <c:pt idx="20">
                  <c:v>39</c:v>
                </c:pt>
                <c:pt idx="21">
                  <c:v>42</c:v>
                </c:pt>
                <c:pt idx="22">
                  <c:v>44</c:v>
                </c:pt>
              </c:numCache>
            </c:numRef>
          </c:yVal>
          <c:smooth val="1"/>
        </c:ser>
        <c:axId val="13296384"/>
        <c:axId val="13282304"/>
      </c:scatterChart>
      <c:valAx>
        <c:axId val="13274496"/>
        <c:scaling>
          <c:orientation val="minMax"/>
        </c:scaling>
        <c:axPos val="t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Temp. deg C, pH, DO mg/L</a:t>
                </a:r>
              </a:p>
            </c:rich>
          </c:tx>
          <c:layout/>
        </c:title>
        <c:numFmt formatCode="General" sourceLinked="1"/>
        <c:tickLblPos val="nextTo"/>
        <c:crossAx val="13280768"/>
        <c:crosses val="autoZero"/>
        <c:crossBetween val="midCat"/>
      </c:valAx>
      <c:valAx>
        <c:axId val="13280768"/>
        <c:scaling>
          <c:orientation val="maxMin"/>
        </c:scaling>
        <c:axPos val="l"/>
        <c:majorGridlines/>
        <c:numFmt formatCode="General" sourceLinked="1"/>
        <c:tickLblPos val="nextTo"/>
        <c:crossAx val="13274496"/>
        <c:crosses val="autoZero"/>
        <c:crossBetween val="midCat"/>
      </c:valAx>
      <c:valAx>
        <c:axId val="13282304"/>
        <c:scaling>
          <c:orientation val="maxMin"/>
        </c:scaling>
        <c:axPos val="r"/>
        <c:numFmt formatCode="General" sourceLinked="1"/>
        <c:tickLblPos val="nextTo"/>
        <c:crossAx val="13296384"/>
        <c:crosses val="max"/>
        <c:crossBetween val="midCat"/>
      </c:valAx>
      <c:valAx>
        <c:axId val="1329638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Conductivity, us/cm</a:t>
                </a:r>
              </a:p>
            </c:rich>
          </c:tx>
          <c:layout/>
        </c:title>
        <c:numFmt formatCode="General" sourceLinked="1"/>
        <c:tickLblPos val="nextTo"/>
        <c:crossAx val="13282304"/>
        <c:crosses val="max"/>
        <c:crossBetween val="midCat"/>
      </c:valAx>
    </c:plotArea>
    <c:legend>
      <c:legendPos val="r"/>
      <c:layout/>
    </c:legend>
    <c:plotVisOnly val="1"/>
  </c:chart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0.83333</cdr:x>
      <cdr:y>0.54167</cdr:y>
    </cdr:from>
    <cdr:to>
      <cdr:x>0.97833</cdr:x>
      <cdr:y>0.875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857999" y="2451578"/>
          <a:ext cx="1193265" cy="15086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dist"/>
          <a:r>
            <a:rPr lang="en-US" sz="800" baseline="0" dirty="0"/>
            <a:t>Flow</a:t>
          </a:r>
          <a:r>
            <a:rPr lang="en-US" sz="800" dirty="0"/>
            <a:t> weighted average </a:t>
          </a:r>
        </a:p>
        <a:p xmlns:a="http://schemas.openxmlformats.org/drawingml/2006/main">
          <a:r>
            <a:rPr lang="en-US" sz="800" baseline="0" dirty="0"/>
            <a:t>of Spokane River@ 9 Mile</a:t>
          </a:r>
        </a:p>
        <a:p xmlns:a="http://schemas.openxmlformats.org/drawingml/2006/main">
          <a:r>
            <a:rPr lang="en-US" sz="800" baseline="0" dirty="0"/>
            <a:t>and Little Spokane River </a:t>
          </a:r>
        </a:p>
        <a:p xmlns:a="http://schemas.openxmlformats.org/drawingml/2006/main">
          <a:r>
            <a:rPr lang="en-US" sz="800" baseline="0" dirty="0"/>
            <a:t>@ mouth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D5B55-2139-4031-89C8-DDCEEA1C3C52}" type="datetimeFigureOut">
              <a:rPr lang="en-US" smtClean="0"/>
              <a:pPr/>
              <a:t>5/21/2013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48F4D-1444-4BB1-9CB3-CB6237F186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D5B55-2139-4031-89C8-DDCEEA1C3C52}" type="datetimeFigureOut">
              <a:rPr lang="en-US" smtClean="0"/>
              <a:pPr/>
              <a:t>5/21/2013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48F4D-1444-4BB1-9CB3-CB6237F186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D5B55-2139-4031-89C8-DDCEEA1C3C52}" type="datetimeFigureOut">
              <a:rPr lang="en-US" smtClean="0"/>
              <a:pPr/>
              <a:t>5/21/2013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48F4D-1444-4BB1-9CB3-CB6237F186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D5B55-2139-4031-89C8-DDCEEA1C3C52}" type="datetimeFigureOut">
              <a:rPr lang="en-US" smtClean="0"/>
              <a:pPr/>
              <a:t>5/21/2013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48F4D-1444-4BB1-9CB3-CB6237F186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D5B55-2139-4031-89C8-DDCEEA1C3C52}" type="datetimeFigureOut">
              <a:rPr lang="en-US" smtClean="0"/>
              <a:pPr/>
              <a:t>5/21/2013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48F4D-1444-4BB1-9CB3-CB6237F186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D5B55-2139-4031-89C8-DDCEEA1C3C52}" type="datetimeFigureOut">
              <a:rPr lang="en-US" smtClean="0"/>
              <a:pPr/>
              <a:t>5/21/2013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48F4D-1444-4BB1-9CB3-CB6237F186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D5B55-2139-4031-89C8-DDCEEA1C3C52}" type="datetimeFigureOut">
              <a:rPr lang="en-US" smtClean="0"/>
              <a:pPr/>
              <a:t>5/21/2013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48F4D-1444-4BB1-9CB3-CB6237F186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D5B55-2139-4031-89C8-DDCEEA1C3C52}" type="datetimeFigureOut">
              <a:rPr lang="en-US" smtClean="0"/>
              <a:pPr/>
              <a:t>5/21/2013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48F4D-1444-4BB1-9CB3-CB6237F186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D5B55-2139-4031-89C8-DDCEEA1C3C52}" type="datetimeFigureOut">
              <a:rPr lang="en-US" smtClean="0"/>
              <a:pPr/>
              <a:t>5/21/2013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48F4D-1444-4BB1-9CB3-CB6237F186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D5B55-2139-4031-89C8-DDCEEA1C3C52}" type="datetimeFigureOut">
              <a:rPr lang="en-US" smtClean="0"/>
              <a:pPr/>
              <a:t>5/21/2013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48F4D-1444-4BB1-9CB3-CB6237F186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D5B55-2139-4031-89C8-DDCEEA1C3C52}" type="datetimeFigureOut">
              <a:rPr lang="en-US" smtClean="0"/>
              <a:pPr/>
              <a:t>5/21/2013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48F4D-1444-4BB1-9CB3-CB6237F186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ED5B55-2139-4031-89C8-DDCEEA1C3C52}" type="datetimeFigureOut">
              <a:rPr lang="en-US" smtClean="0"/>
              <a:pPr/>
              <a:t>5/21/2013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048F4D-1444-4BB1-9CB3-CB6237F1862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ecy.wa.gov/programs/eap/fw_riv/rv_http:/www.ecy.wa.gov/programs/eap/fw_riv/rv_main.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fortress.wa.gov/ecy/eimreporting/Search.asp?Type=StudyName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1"/>
            <a:ext cx="77724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Spokane River Basin Monitoring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981200"/>
            <a:ext cx="6400800" cy="36576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 descr="http://pims/sites/eap/EAP%20Photos/2011/11/29/72c1f749-9bb1-44b1-88eb-aaa24754355f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524000"/>
            <a:ext cx="6285674" cy="4884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43000" y="274638"/>
            <a:ext cx="4800600" cy="563562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2010 Lake Spokane Profiles @ LL0</a:t>
            </a:r>
            <a:endParaRPr lang="en-US" sz="2400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600200" y="1676400"/>
            <a:ext cx="1066800" cy="639762"/>
          </a:xfrm>
        </p:spPr>
        <p:txBody>
          <a:bodyPr/>
          <a:lstStyle/>
          <a:p>
            <a:r>
              <a:rPr lang="en-US" dirty="0" smtClean="0"/>
              <a:t>June 1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5410200" y="1676400"/>
            <a:ext cx="1450975" cy="639762"/>
          </a:xfrm>
        </p:spPr>
        <p:txBody>
          <a:bodyPr/>
          <a:lstStyle/>
          <a:p>
            <a:r>
              <a:rPr lang="en-US" dirty="0" smtClean="0"/>
              <a:t>August 30</a:t>
            </a:r>
            <a:endParaRPr lang="en-US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half" idx="2"/>
          </p:nvPr>
        </p:nvGraphicFramePr>
        <p:xfrm>
          <a:off x="457200" y="2174875"/>
          <a:ext cx="4040188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Content Placeholder 12"/>
          <p:cNvGraphicFramePr>
            <a:graphicFrameLocks noGrp="1"/>
          </p:cNvGraphicFramePr>
          <p:nvPr>
            <p:ph sz="quarter" idx="4"/>
          </p:nvPr>
        </p:nvGraphicFramePr>
        <p:xfrm>
          <a:off x="4645025" y="2174875"/>
          <a:ext cx="4041775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74638"/>
            <a:ext cx="5486400" cy="868362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2011 Lake Spokane Profiles @ LL0</a:t>
            </a:r>
            <a:endParaRPr lang="en-US" sz="24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June 6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August 22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</p:nvPr>
        </p:nvGraphicFramePr>
        <p:xfrm>
          <a:off x="457200" y="2174875"/>
          <a:ext cx="4040188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ontent Placeholder 7"/>
          <p:cNvGraphicFramePr>
            <a:graphicFrameLocks noGrp="1"/>
          </p:cNvGraphicFramePr>
          <p:nvPr>
            <p:ph sz="quarter" idx="4"/>
          </p:nvPr>
        </p:nvGraphicFramePr>
        <p:xfrm>
          <a:off x="4645025" y="2174875"/>
          <a:ext cx="4041775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381000"/>
            <a:ext cx="3429000" cy="71596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Spokane Basin Monitoring</a:t>
            </a:r>
            <a:endParaRPr lang="en-US" sz="24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088676"/>
            <a:ext cx="8254375" cy="5464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43800" cy="79216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Ecology River and Stream  Water Quality Monitoring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5791200"/>
            <a:ext cx="8229600" cy="6096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hlinkClick r:id="rId2"/>
              </a:rPr>
              <a:t>http://www.ecy.wa.gov/programs/eap/fw_riv/rv_main.html</a:t>
            </a:r>
            <a:endParaRPr lang="en-US" sz="2400" dirty="0"/>
          </a:p>
        </p:txBody>
      </p:sp>
      <p:pic>
        <p:nvPicPr>
          <p:cNvPr id="1026" name="Picture 2" descr="C:\Users\JROS461\Desktop\RSNE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1524000"/>
            <a:ext cx="5582943" cy="37731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2200" dirty="0" smtClean="0">
                <a:hlinkClick r:id="rId2"/>
              </a:rPr>
              <a:t/>
            </a:r>
            <a:br>
              <a:rPr lang="en-US" sz="2200" dirty="0" smtClean="0">
                <a:hlinkClick r:id="rId2"/>
              </a:rPr>
            </a:br>
            <a:r>
              <a:rPr lang="en-US" sz="2200" dirty="0" smtClean="0">
                <a:hlinkClick r:id="rId2"/>
              </a:rPr>
              <a:t>Ecology’s EIM database:</a:t>
            </a:r>
            <a:br>
              <a:rPr lang="en-US" sz="2200" dirty="0" smtClean="0">
                <a:hlinkClick r:id="rId2"/>
              </a:rPr>
            </a:br>
            <a:r>
              <a:rPr lang="en-US" sz="2200" dirty="0" smtClean="0">
                <a:hlinkClick r:id="rId2"/>
              </a:rPr>
              <a:t/>
            </a:r>
            <a:br>
              <a:rPr lang="en-US" sz="2200" dirty="0" smtClean="0">
                <a:hlinkClick r:id="rId2"/>
              </a:rPr>
            </a:br>
            <a:r>
              <a:rPr lang="en-US" sz="2200" dirty="0" smtClean="0">
                <a:hlinkClick r:id="rId2"/>
              </a:rPr>
              <a:t>https</a:t>
            </a:r>
            <a:r>
              <a:rPr lang="en-US" sz="2200" dirty="0" smtClean="0">
                <a:hlinkClick r:id="rId2"/>
              </a:rPr>
              <a:t>://fortress.wa.gov/ecy/eimreporting/Search.asp?Type=StudyName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</p:txBody>
      </p:sp>
      <p:pic>
        <p:nvPicPr>
          <p:cNvPr id="2052" name="Picture 4" descr="C:\Users\JROS461\Desktop\Picture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2054" y="1393518"/>
            <a:ext cx="6280746" cy="4931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7467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Major Tributaries Total Phosphorus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Hangman Creek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Little Spokane River</a:t>
            </a:r>
            <a:endParaRPr lang="en-US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half" idx="2"/>
          </p:nvPr>
        </p:nvGraphicFramePr>
        <p:xfrm>
          <a:off x="457200" y="2174875"/>
          <a:ext cx="4040188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Content Placeholder 11"/>
          <p:cNvGraphicFramePr>
            <a:graphicFrameLocks noGrp="1"/>
          </p:cNvGraphicFramePr>
          <p:nvPr>
            <p:ph sz="quarter" idx="4"/>
          </p:nvPr>
        </p:nvGraphicFramePr>
        <p:xfrm>
          <a:off x="4645025" y="2174875"/>
          <a:ext cx="4041775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81000"/>
            <a:ext cx="5410200" cy="86836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Hangman Creek flows 2001 v 2011</a:t>
            </a:r>
            <a:endParaRPr lang="en-US" sz="2400" dirty="0"/>
          </a:p>
        </p:txBody>
      </p:sp>
      <p:pic>
        <p:nvPicPr>
          <p:cNvPr id="3074" name="Picture 2" descr="C:\Users\JROS461\Desktop\Hangman2001.gif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366114"/>
            <a:ext cx="4038600" cy="2994134"/>
          </a:xfrm>
          <a:prstGeom prst="rect">
            <a:avLst/>
          </a:prstGeom>
          <a:noFill/>
        </p:spPr>
      </p:pic>
      <p:pic>
        <p:nvPicPr>
          <p:cNvPr id="3075" name="Picture 3" descr="C:\Users\JROS461\Desktop\hangman2011.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366114"/>
            <a:ext cx="4038600" cy="299413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981200" y="56388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2001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248400" y="56388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828800" y="457200"/>
            <a:ext cx="5410200" cy="86836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Little Spokane River Flows 2001 v 2011</a:t>
            </a:r>
            <a:endParaRPr lang="en-US" sz="2400" dirty="0"/>
          </a:p>
        </p:txBody>
      </p:sp>
      <p:pic>
        <p:nvPicPr>
          <p:cNvPr id="4098" name="Picture 2" descr="C:\Users\JROS461\Desktop\lsr2001.gif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366114"/>
            <a:ext cx="4038600" cy="2994134"/>
          </a:xfrm>
          <a:prstGeom prst="rect">
            <a:avLst/>
          </a:prstGeom>
          <a:noFill/>
        </p:spPr>
      </p:pic>
      <p:pic>
        <p:nvPicPr>
          <p:cNvPr id="4099" name="Picture 3" descr="C:\Users\JROS461\Desktop\lsr2011.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366114"/>
            <a:ext cx="4038600" cy="299413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057400" y="5486400"/>
            <a:ext cx="685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2001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324600" y="5638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4800"/>
            <a:ext cx="7086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2010 Flow Weighted Phosphorus</a:t>
            </a:r>
            <a:br>
              <a:rPr lang="en-US" dirty="0" smtClean="0"/>
            </a:b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7696200" cy="792162"/>
          </a:xfrm>
        </p:spPr>
        <p:txBody>
          <a:bodyPr>
            <a:noAutofit/>
          </a:bodyPr>
          <a:lstStyle/>
          <a:p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Spokane River </a:t>
            </a:r>
            <a:r>
              <a:rPr lang="en-US" sz="3200" dirty="0" smtClean="0"/>
              <a:t>Flow </a:t>
            </a:r>
            <a:r>
              <a:rPr lang="en-US" sz="3200" dirty="0" smtClean="0"/>
              <a:t>May </a:t>
            </a:r>
            <a:r>
              <a:rPr lang="en-US" sz="3200" dirty="0" smtClean="0"/>
              <a:t>2010- </a:t>
            </a:r>
            <a:r>
              <a:rPr lang="en-US" sz="3200" dirty="0" smtClean="0"/>
              <a:t>Oct </a:t>
            </a:r>
            <a:r>
              <a:rPr lang="en-US" sz="3200" dirty="0" smtClean="0"/>
              <a:t>2012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/>
          </a:p>
        </p:txBody>
      </p:sp>
      <p:pic>
        <p:nvPicPr>
          <p:cNvPr id="1026" name="Picture 2" descr="C:\Users\JROS461\Desktop\SRgraph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1" y="1270264"/>
            <a:ext cx="8153400" cy="49781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771</TotalTime>
  <Words>135</Words>
  <Application>Microsoft Office PowerPoint</Application>
  <PresentationFormat>On-screen Show (4:3)</PresentationFormat>
  <Paragraphs>39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Spokane River Basin Monitoring</vt:lpstr>
      <vt:lpstr>Spokane Basin Monitoring</vt:lpstr>
      <vt:lpstr>Ecology River and Stream  Water Quality Monitoring</vt:lpstr>
      <vt:lpstr> Ecology’s EIM database:  https://fortress.wa.gov/ecy/eimreporting/Search.asp?Type=StudyName </vt:lpstr>
      <vt:lpstr>Major Tributaries Total Phosphorus</vt:lpstr>
      <vt:lpstr>Hangman Creek flows 2001 v 2011</vt:lpstr>
      <vt:lpstr>Little Spokane River Flows 2001 v 2011</vt:lpstr>
      <vt:lpstr> 2010 Flow Weighted Phosphorus </vt:lpstr>
      <vt:lpstr> Spokane River Flow May 2010- Oct 2012 </vt:lpstr>
      <vt:lpstr>2010 Lake Spokane Profiles @ LL0</vt:lpstr>
      <vt:lpstr>2011 Lake Spokane Profiles @ LL0</vt:lpstr>
    </vt:vector>
  </TitlesOfParts>
  <Company>WA Department of Ecology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Spokane River Basin Monitoring</dc:title>
  <dc:creator>JROS461</dc:creator>
  <cp:lastModifiedBy>JROS461</cp:lastModifiedBy>
  <cp:revision>55</cp:revision>
  <dcterms:created xsi:type="dcterms:W3CDTF">2013-05-20T17:21:10Z</dcterms:created>
  <dcterms:modified xsi:type="dcterms:W3CDTF">2013-05-21T22:08:55Z</dcterms:modified>
</cp:coreProperties>
</file>